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1" r:id="rId4"/>
    <p:sldId id="262" r:id="rId5"/>
    <p:sldId id="264" r:id="rId6"/>
    <p:sldId id="263" r:id="rId7"/>
    <p:sldId id="258"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FFFF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A28622C-00F0-4F3B-958B-B2CCD5523DB8}" type="datetimeFigureOut">
              <a:rPr lang="en-US" smtClean="0"/>
              <a:pPr/>
              <a:t>9/15/2018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A564D1-80FF-409E-B5D9-7E18CF5DD50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28622C-00F0-4F3B-958B-B2CCD5523DB8}" type="datetimeFigureOut">
              <a:rPr lang="en-US" smtClean="0"/>
              <a:pPr/>
              <a:t>9/15/2018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A564D1-80FF-409E-B5D9-7E18CF5DD50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A28622C-00F0-4F3B-958B-B2CCD5523DB8}" type="datetimeFigureOut">
              <a:rPr lang="en-US" smtClean="0"/>
              <a:pPr/>
              <a:t>9/15/2018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A564D1-80FF-409E-B5D9-7E18CF5DD50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A28622C-00F0-4F3B-958B-B2CCD5523DB8}" type="datetimeFigureOut">
              <a:rPr lang="en-US" smtClean="0"/>
              <a:pPr/>
              <a:t>9/15/2018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A564D1-80FF-409E-B5D9-7E18CF5DD50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A28622C-00F0-4F3B-958B-B2CCD5523DB8}" type="datetimeFigureOut">
              <a:rPr lang="en-US" smtClean="0"/>
              <a:pPr/>
              <a:t>9/15/2018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A564D1-80FF-409E-B5D9-7E18CF5DD50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A28622C-00F0-4F3B-958B-B2CCD5523DB8}" type="datetimeFigureOut">
              <a:rPr lang="en-US" smtClean="0"/>
              <a:pPr/>
              <a:t>9/15/2018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A564D1-80FF-409E-B5D9-7E18CF5DD50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28622C-00F0-4F3B-958B-B2CCD5523DB8}" type="datetimeFigureOut">
              <a:rPr lang="en-US" smtClean="0"/>
              <a:pPr/>
              <a:t>9/15/2018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A564D1-80FF-409E-B5D9-7E18CF5DD50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28622C-00F0-4F3B-958B-B2CCD5523DB8}" type="datetimeFigureOut">
              <a:rPr lang="en-US" smtClean="0"/>
              <a:pPr/>
              <a:t>9/15/2018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A564D1-80FF-409E-B5D9-7E18CF5DD50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28622C-00F0-4F3B-958B-B2CCD5523DB8}" type="datetimeFigureOut">
              <a:rPr lang="en-US" smtClean="0"/>
              <a:pPr/>
              <a:t>9/15/2018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A564D1-80FF-409E-B5D9-7E18CF5DD50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28622C-00F0-4F3B-958B-B2CCD5523DB8}" type="datetimeFigureOut">
              <a:rPr lang="en-US" smtClean="0"/>
              <a:pPr/>
              <a:t>9/15/2018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A564D1-80FF-409E-B5D9-7E18CF5DD50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28622C-00F0-4F3B-958B-B2CCD5523DB8}" type="datetimeFigureOut">
              <a:rPr lang="en-US" smtClean="0"/>
              <a:pPr/>
              <a:t>9/15/2018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A564D1-80FF-409E-B5D9-7E18CF5DD50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28622C-00F0-4F3B-958B-B2CCD5523DB8}" type="datetimeFigureOut">
              <a:rPr lang="en-US" smtClean="0"/>
              <a:pPr/>
              <a:t>9/15/2018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A564D1-80FF-409E-B5D9-7E18CF5DD50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en.wikiquote.org/wiki/Rabindranath_Tagore" TargetMode="External"/><Relationship Id="rId2" Type="http://schemas.openxmlformats.org/officeDocument/2006/relationships/hyperlink" Target="https://en.wikipedia.org/wiki/Freedom_of_speech"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hyperlink" Target="http://hindi.webdunia.com/search?cx=015955889424990834868:ptvgsjrogw0&amp;cof=FORID:9&amp;ie=UTF-8&amp;sa=search&amp;siteurl=http://hindi.webdunia.com&amp;q=%E0%A4%9C%E0%A4%A8%E0%A4%AA%E0%A4%A6" TargetMode="External"/><Relationship Id="rId3" Type="http://schemas.openxmlformats.org/officeDocument/2006/relationships/hyperlink" Target="http://hindi.webdunia.com/search?cx=015955889424990834868:ptvgsjrogw0&amp;cof=FORID:9&amp;ie=UTF-8&amp;sa=search&amp;siteurl=http://hindi.webdunia.com&amp;q=%E0%A4%B5%E0%A5%87%E0%A4%A6" TargetMode="External"/><Relationship Id="rId7" Type="http://schemas.openxmlformats.org/officeDocument/2006/relationships/hyperlink" Target="http://hindi.webdunia.com/search?cx=015955889424990834868:ptvgsjrogw0&amp;cof=FORID:9&amp;ie=UTF-8&amp;sa=search&amp;siteurl=http://hindi.webdunia.com&amp;q=%E0%A4%97%E0%A4%A3%E0%A4%B0%E0%A4%BE%E0%A4%9C%E0%A5%8D%E0%A4%AF" TargetMode="External"/><Relationship Id="rId2" Type="http://schemas.openxmlformats.org/officeDocument/2006/relationships/hyperlink" Target="http://hindi.webdunia.com/search?cx=015955889424990834868:ptvgsjrogw0&amp;cof=FORID:9&amp;ie=UTF-8&amp;sa=search&amp;siteurl=http://hindi.webdunia.com&amp;q=%E0%A4%B2%E0%A5%8B%E0%A4%95%E0%A4%A4%E0%A4%82%E0%A4%A4%E0%A5%8D%E0%A4%B0" TargetMode="External"/><Relationship Id="rId1" Type="http://schemas.openxmlformats.org/officeDocument/2006/relationships/slideLayout" Target="../slideLayouts/slideLayout7.xml"/><Relationship Id="rId6" Type="http://schemas.openxmlformats.org/officeDocument/2006/relationships/hyperlink" Target="http://hindi.webdunia.com/search?cx=015955889424990834868:ptvgsjrogw0&amp;cof=FORID:9&amp;ie=UTF-8&amp;sa=search&amp;siteurl=http://hindi.webdunia.com&amp;q=%E0%A4%8B%E0%A4%97%E0%A5%8D%E0%A4%B5%E0%A5%87%E0%A4%A6" TargetMode="External"/><Relationship Id="rId5" Type="http://schemas.openxmlformats.org/officeDocument/2006/relationships/hyperlink" Target="http://hindi.webdunia.com/search?cx=015955889424990834868:ptvgsjrogw0&amp;cof=FORID:9&amp;ie=UTF-8&amp;sa=search&amp;siteurl=http://hindi.webdunia.com&amp;q=%E0%A4%97%E0%A4%A3%E0%A4%A4%E0%A4%82%E0%A4%A4%E0%A5%8D%E0%A4%B0" TargetMode="External"/><Relationship Id="rId4" Type="http://schemas.openxmlformats.org/officeDocument/2006/relationships/hyperlink" Target="http://hindi.webdunia.com/search?cx=015955889424990834868:ptvgsjrogw0&amp;cof=FORID:9&amp;ie=UTF-8&amp;sa=search&amp;siteurl=http://hindi.webdunia.com&amp;q=%E0%A4%87%E0%A4%82%E0%A4%A6%E0%A5%8D%E0%A4%B0"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en.wikipedia.org/wiki/Dissent"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2646878"/>
          </a:xfrm>
          <a:prstGeom prst="rect">
            <a:avLst/>
          </a:prstGeom>
          <a:solidFill>
            <a:srgbClr val="FFFF99"/>
          </a:solidFill>
          <a:ln>
            <a:solidFill>
              <a:srgbClr val="C00000"/>
            </a:solidFill>
          </a:ln>
        </p:spPr>
        <p:txBody>
          <a:bodyPr wrap="square" rtlCol="0">
            <a:spAutoFit/>
          </a:bodyPr>
          <a:lstStyle/>
          <a:p>
            <a:pPr algn="ctr"/>
            <a:r>
              <a:rPr lang="en-US" dirty="0">
                <a:solidFill>
                  <a:srgbClr val="FF0000"/>
                </a:solidFill>
                <a:latin typeface="Comic Sans MS" pitchFamily="66" charset="0"/>
              </a:rPr>
              <a:t>(Under the </a:t>
            </a:r>
            <a:r>
              <a:rPr lang="en-US" dirty="0" err="1">
                <a:solidFill>
                  <a:srgbClr val="FF0000"/>
                </a:solidFill>
                <a:latin typeface="Comic Sans MS" pitchFamily="66" charset="0"/>
              </a:rPr>
              <a:t>VedaVyaasa</a:t>
            </a:r>
            <a:r>
              <a:rPr lang="en-US" dirty="0">
                <a:solidFill>
                  <a:srgbClr val="FF0000"/>
                </a:solidFill>
                <a:latin typeface="Comic Sans MS" pitchFamily="66" charset="0"/>
              </a:rPr>
              <a:t> Restructuring Sanskrit scheme) </a:t>
            </a:r>
            <a:endParaRPr lang="en-US" dirty="0" smtClean="0">
              <a:solidFill>
                <a:srgbClr val="FF0000"/>
              </a:solidFill>
              <a:latin typeface="Comic Sans MS" pitchFamily="66" charset="0"/>
            </a:endParaRPr>
          </a:p>
          <a:p>
            <a:pPr algn="ctr"/>
            <a:r>
              <a:rPr lang="en-US" dirty="0" smtClean="0">
                <a:solidFill>
                  <a:srgbClr val="FF0000"/>
                </a:solidFill>
                <a:latin typeface="Comic Sans MS" pitchFamily="66" charset="0"/>
              </a:rPr>
              <a:t>Dept</a:t>
            </a:r>
            <a:r>
              <a:rPr lang="en-US" dirty="0">
                <a:solidFill>
                  <a:srgbClr val="FF0000"/>
                </a:solidFill>
                <a:latin typeface="Comic Sans MS" pitchFamily="66" charset="0"/>
              </a:rPr>
              <a:t>. of Sanskrit, Sanskrit </a:t>
            </a:r>
            <a:r>
              <a:rPr lang="en-US" dirty="0" err="1" smtClean="0">
                <a:solidFill>
                  <a:srgbClr val="FF0000"/>
                </a:solidFill>
                <a:latin typeface="Comic Sans MS" pitchFamily="66" charset="0"/>
              </a:rPr>
              <a:t>Sahitya</a:t>
            </a:r>
            <a:r>
              <a:rPr lang="en-US" dirty="0" smtClean="0">
                <a:solidFill>
                  <a:srgbClr val="FF0000"/>
                </a:solidFill>
                <a:latin typeface="Comic Sans MS" pitchFamily="66" charset="0"/>
              </a:rPr>
              <a:t> </a:t>
            </a:r>
            <a:r>
              <a:rPr lang="en-US" dirty="0" err="1" smtClean="0">
                <a:solidFill>
                  <a:srgbClr val="FF0000"/>
                </a:solidFill>
                <a:latin typeface="Comic Sans MS" pitchFamily="66" charset="0"/>
              </a:rPr>
              <a:t>Parishad</a:t>
            </a:r>
            <a:r>
              <a:rPr lang="en-US" dirty="0">
                <a:solidFill>
                  <a:srgbClr val="FF0000"/>
                </a:solidFill>
                <a:latin typeface="Comic Sans MS" pitchFamily="66" charset="0"/>
              </a:rPr>
              <a:t>, </a:t>
            </a:r>
            <a:r>
              <a:rPr lang="en-US" dirty="0" smtClean="0">
                <a:solidFill>
                  <a:srgbClr val="FF0000"/>
                </a:solidFill>
                <a:latin typeface="Comic Sans MS" pitchFamily="66" charset="0"/>
              </a:rPr>
              <a:t>&amp; </a:t>
            </a:r>
            <a:r>
              <a:rPr lang="en-US" dirty="0">
                <a:solidFill>
                  <a:srgbClr val="FF0000"/>
                </a:solidFill>
                <a:latin typeface="Comic Sans MS" pitchFamily="66" charset="0"/>
              </a:rPr>
              <a:t>SDHDRT </a:t>
            </a:r>
            <a:r>
              <a:rPr lang="en-US" dirty="0" smtClean="0">
                <a:solidFill>
                  <a:srgbClr val="FF0000"/>
                </a:solidFill>
                <a:latin typeface="Comic Sans MS" pitchFamily="66" charset="0"/>
              </a:rPr>
              <a:t>Center</a:t>
            </a:r>
            <a:endParaRPr lang="en-US" dirty="0">
              <a:solidFill>
                <a:srgbClr val="FF0000"/>
              </a:solidFill>
              <a:latin typeface="Comic Sans MS" pitchFamily="66" charset="0"/>
            </a:endParaRPr>
          </a:p>
          <a:p>
            <a:pPr algn="ctr"/>
            <a:r>
              <a:rPr lang="en-US" dirty="0">
                <a:solidFill>
                  <a:srgbClr val="FF0000"/>
                </a:solidFill>
                <a:latin typeface="Comic Sans MS" pitchFamily="66" charset="0"/>
              </a:rPr>
              <a:t>15</a:t>
            </a:r>
            <a:r>
              <a:rPr lang="en-US" baseline="30000" dirty="0">
                <a:solidFill>
                  <a:srgbClr val="FF0000"/>
                </a:solidFill>
                <a:latin typeface="Comic Sans MS" pitchFamily="66" charset="0"/>
              </a:rPr>
              <a:t>th</a:t>
            </a:r>
            <a:r>
              <a:rPr lang="en-US" dirty="0">
                <a:solidFill>
                  <a:srgbClr val="FF0000"/>
                </a:solidFill>
                <a:latin typeface="Comic Sans MS" pitchFamily="66" charset="0"/>
              </a:rPr>
              <a:t> September, 2018 Saturday – </a:t>
            </a:r>
            <a:endParaRPr lang="en-US" dirty="0" smtClean="0">
              <a:solidFill>
                <a:srgbClr val="FF0000"/>
              </a:solidFill>
              <a:latin typeface="Comic Sans MS" pitchFamily="66" charset="0"/>
            </a:endParaRPr>
          </a:p>
          <a:p>
            <a:pPr algn="ctr"/>
            <a:r>
              <a:rPr lang="en-US" sz="2800" dirty="0" smtClean="0">
                <a:solidFill>
                  <a:srgbClr val="0000CC"/>
                </a:solidFill>
                <a:latin typeface="Comic Sans MS" pitchFamily="66" charset="0"/>
              </a:rPr>
              <a:t>Idea </a:t>
            </a:r>
            <a:r>
              <a:rPr lang="en-US" sz="2800" dirty="0">
                <a:solidFill>
                  <a:srgbClr val="0000CC"/>
                </a:solidFill>
                <a:latin typeface="Comic Sans MS" pitchFamily="66" charset="0"/>
              </a:rPr>
              <a:t>&amp; Expression modes of Dissent In Sanskrit Tradition &amp; Constitutional Democracy, </a:t>
            </a:r>
            <a:endParaRPr lang="en-US" sz="2800" dirty="0" smtClean="0">
              <a:solidFill>
                <a:srgbClr val="0000CC"/>
              </a:solidFill>
              <a:latin typeface="Comic Sans MS" pitchFamily="66" charset="0"/>
            </a:endParaRPr>
          </a:p>
          <a:p>
            <a:pPr algn="ctr"/>
            <a:r>
              <a:rPr lang="hi-IN" sz="2800" dirty="0" smtClean="0">
                <a:solidFill>
                  <a:srgbClr val="0000CC"/>
                </a:solidFill>
                <a:latin typeface="Arial Unicode MS" pitchFamily="34" charset="-128"/>
                <a:ea typeface="Arial Unicode MS" pitchFamily="34" charset="-128"/>
                <a:cs typeface="Arial Unicode MS" pitchFamily="34" charset="-128"/>
              </a:rPr>
              <a:t>संस्कृत </a:t>
            </a:r>
            <a:r>
              <a:rPr lang="hi-IN" sz="2800" dirty="0">
                <a:solidFill>
                  <a:srgbClr val="0000CC"/>
                </a:solidFill>
                <a:latin typeface="Arial Unicode MS" pitchFamily="34" charset="-128"/>
                <a:ea typeface="Arial Unicode MS" pitchFamily="34" charset="-128"/>
                <a:cs typeface="Arial Unicode MS" pitchFamily="34" charset="-128"/>
              </a:rPr>
              <a:t>परम्परा एवम् संवैधानिक लोकतन्त्र में असहमति का विचार एवम् अभिव्यक्ति-वृत्तियां”</a:t>
            </a:r>
            <a:r>
              <a:rPr lang="hi-IN" sz="2800" dirty="0">
                <a:solidFill>
                  <a:srgbClr val="FF0000"/>
                </a:solidFill>
                <a:latin typeface="Arial Unicode MS" pitchFamily="34" charset="-128"/>
                <a:ea typeface="Arial Unicode MS" pitchFamily="34" charset="-128"/>
                <a:cs typeface="Arial Unicode MS" pitchFamily="34" charset="-128"/>
              </a:rPr>
              <a:t> </a:t>
            </a:r>
            <a:endParaRPr lang="en-US" sz="2800" dirty="0">
              <a:solidFill>
                <a:srgbClr val="FF0000"/>
              </a:solidFill>
              <a:latin typeface="Arial Unicode MS" pitchFamily="34" charset="-128"/>
              <a:ea typeface="Arial Unicode MS" pitchFamily="34" charset="-128"/>
              <a:cs typeface="Arial Unicode MS" pitchFamily="34" charset="-128"/>
            </a:endParaRPr>
          </a:p>
        </p:txBody>
      </p:sp>
      <p:sp>
        <p:nvSpPr>
          <p:cNvPr id="11266" name="AutoShape 2" descr="Image result for dissen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1267" name="Picture 3" descr="C:\Documents and Settings\admin\Desktop\download.jpg"/>
          <p:cNvPicPr>
            <a:picLocks noChangeAspect="1" noChangeArrowheads="1"/>
          </p:cNvPicPr>
          <p:nvPr/>
        </p:nvPicPr>
        <p:blipFill>
          <a:blip r:embed="rId2"/>
          <a:srcRect/>
          <a:stretch>
            <a:fillRect/>
          </a:stretch>
        </p:blipFill>
        <p:spPr bwMode="auto">
          <a:xfrm>
            <a:off x="0" y="2667000"/>
            <a:ext cx="9144000" cy="4191000"/>
          </a:xfrm>
          <a:prstGeom prst="rect">
            <a:avLst/>
          </a:prstGeom>
          <a:noFill/>
          <a:ln>
            <a:solidFill>
              <a:srgbClr val="C00000"/>
            </a:solid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200329"/>
          </a:xfrm>
          <a:prstGeom prst="rect">
            <a:avLst/>
          </a:prstGeom>
          <a:solidFill>
            <a:srgbClr val="FFFF99"/>
          </a:solidFill>
          <a:ln>
            <a:solidFill>
              <a:srgbClr val="C00000"/>
            </a:solidFill>
          </a:ln>
        </p:spPr>
        <p:txBody>
          <a:bodyPr wrap="square" rtlCol="0">
            <a:spAutoFit/>
          </a:bodyPr>
          <a:lstStyle/>
          <a:p>
            <a:r>
              <a:rPr lang="en-US" sz="2400" b="1" dirty="0" smtClean="0">
                <a:latin typeface="Times New Roman" pitchFamily="18" charset="0"/>
                <a:cs typeface="Times New Roman" pitchFamily="18" charset="0"/>
                <a:hlinkClick r:id="rId2" tooltip="w:Freedom of speech"/>
              </a:rPr>
              <a:t>Freedom of Speech</a:t>
            </a:r>
            <a:r>
              <a:rPr lang="en-US" sz="2400" dirty="0" smtClean="0">
                <a:latin typeface="Times New Roman" pitchFamily="18" charset="0"/>
                <a:cs typeface="Times New Roman" pitchFamily="18" charset="0"/>
              </a:rPr>
              <a:t> is the concept of being able to speak freely without censorship. It is often regarded as an integral concept in modern liberal democracies.</a:t>
            </a:r>
            <a:endParaRPr lang="en-US" sz="2400" dirty="0">
              <a:latin typeface="Times New Roman" pitchFamily="18" charset="0"/>
              <a:cs typeface="Times New Roman" pitchFamily="18" charset="0"/>
            </a:endParaRPr>
          </a:p>
        </p:txBody>
      </p:sp>
      <p:sp>
        <p:nvSpPr>
          <p:cNvPr id="3" name="TextBox 2"/>
          <p:cNvSpPr txBox="1"/>
          <p:nvPr/>
        </p:nvSpPr>
        <p:spPr>
          <a:xfrm>
            <a:off x="0" y="1102578"/>
            <a:ext cx="9144000" cy="5755422"/>
          </a:xfrm>
          <a:prstGeom prst="rect">
            <a:avLst/>
          </a:prstGeom>
          <a:noFill/>
          <a:ln>
            <a:solidFill>
              <a:srgbClr val="C00000"/>
            </a:solidFill>
          </a:ln>
        </p:spPr>
        <p:txBody>
          <a:bodyPr wrap="square" rtlCol="0">
            <a:spAutoFit/>
          </a:bodyPr>
          <a:lstStyle/>
          <a:p>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Where the mind is without fear and the head is held high</a:t>
            </a:r>
            <a:br>
              <a:rPr lang="en-US" sz="2400" dirty="0" smtClean="0">
                <a:latin typeface="Times New Roman" pitchFamily="18" charset="0"/>
                <a:cs typeface="Times New Roman" pitchFamily="18" charset="0"/>
              </a:rPr>
            </a:br>
            <a:r>
              <a:rPr lang="en-US" sz="2400" dirty="0" smtClean="0">
                <a:latin typeface="Times New Roman" pitchFamily="18" charset="0"/>
                <a:cs typeface="Times New Roman" pitchFamily="18" charset="0"/>
              </a:rPr>
              <a:t>Where knowledge is free</a:t>
            </a:r>
            <a:br>
              <a:rPr lang="en-US" sz="2400" dirty="0" smtClean="0">
                <a:latin typeface="Times New Roman" pitchFamily="18" charset="0"/>
                <a:cs typeface="Times New Roman" pitchFamily="18" charset="0"/>
              </a:rPr>
            </a:br>
            <a:r>
              <a:rPr lang="en-US" sz="2400" dirty="0" smtClean="0">
                <a:latin typeface="Times New Roman" pitchFamily="18" charset="0"/>
                <a:cs typeface="Times New Roman" pitchFamily="18" charset="0"/>
              </a:rPr>
              <a:t>Where the world has not been broken up into fragments</a:t>
            </a:r>
            <a:br>
              <a:rPr lang="en-US" sz="2400" dirty="0" smtClean="0">
                <a:latin typeface="Times New Roman" pitchFamily="18" charset="0"/>
                <a:cs typeface="Times New Roman" pitchFamily="18" charset="0"/>
              </a:rPr>
            </a:br>
            <a:r>
              <a:rPr lang="en-US" sz="2400" dirty="0" smtClean="0">
                <a:latin typeface="Times New Roman" pitchFamily="18" charset="0"/>
                <a:cs typeface="Times New Roman" pitchFamily="18" charset="0"/>
              </a:rPr>
              <a:t>By narrow domestic walls</a:t>
            </a:r>
            <a:br>
              <a:rPr lang="en-US" sz="2400" dirty="0" smtClean="0">
                <a:latin typeface="Times New Roman" pitchFamily="18" charset="0"/>
                <a:cs typeface="Times New Roman" pitchFamily="18" charset="0"/>
              </a:rPr>
            </a:br>
            <a:r>
              <a:rPr lang="en-US" sz="2400" dirty="0" smtClean="0">
                <a:latin typeface="Times New Roman" pitchFamily="18" charset="0"/>
                <a:cs typeface="Times New Roman" pitchFamily="18" charset="0"/>
              </a:rPr>
              <a:t>Where words come out from the depth of truth</a:t>
            </a:r>
            <a:br>
              <a:rPr lang="en-US" sz="2400" dirty="0" smtClean="0">
                <a:latin typeface="Times New Roman" pitchFamily="18" charset="0"/>
                <a:cs typeface="Times New Roman" pitchFamily="18" charset="0"/>
              </a:rPr>
            </a:br>
            <a:r>
              <a:rPr lang="en-US" sz="2400" dirty="0" smtClean="0">
                <a:latin typeface="Times New Roman" pitchFamily="18" charset="0"/>
                <a:cs typeface="Times New Roman" pitchFamily="18" charset="0"/>
              </a:rPr>
              <a:t>Where tireless striving stretches its arms towards perfection</a:t>
            </a:r>
            <a:br>
              <a:rPr lang="en-US" sz="2400" dirty="0" smtClean="0">
                <a:latin typeface="Times New Roman" pitchFamily="18" charset="0"/>
                <a:cs typeface="Times New Roman" pitchFamily="18" charset="0"/>
              </a:rPr>
            </a:br>
            <a:r>
              <a:rPr lang="en-US" sz="2400" dirty="0" smtClean="0">
                <a:latin typeface="Times New Roman" pitchFamily="18" charset="0"/>
                <a:cs typeface="Times New Roman" pitchFamily="18" charset="0"/>
              </a:rPr>
              <a:t>Where the clear stream of reason has not lost its way</a:t>
            </a:r>
            <a:br>
              <a:rPr lang="en-US" sz="2400" dirty="0" smtClean="0">
                <a:latin typeface="Times New Roman" pitchFamily="18" charset="0"/>
                <a:cs typeface="Times New Roman" pitchFamily="18" charset="0"/>
              </a:rPr>
            </a:br>
            <a:r>
              <a:rPr lang="en-US" sz="2400" dirty="0" smtClean="0">
                <a:latin typeface="Times New Roman" pitchFamily="18" charset="0"/>
                <a:cs typeface="Times New Roman" pitchFamily="18" charset="0"/>
              </a:rPr>
              <a:t>Into the dreary desert sand of dead habit</a:t>
            </a:r>
            <a:br>
              <a:rPr lang="en-US" sz="2400" dirty="0" smtClean="0">
                <a:latin typeface="Times New Roman" pitchFamily="18" charset="0"/>
                <a:cs typeface="Times New Roman" pitchFamily="18" charset="0"/>
              </a:rPr>
            </a:br>
            <a:r>
              <a:rPr lang="en-US" sz="2400" dirty="0" smtClean="0">
                <a:latin typeface="Times New Roman" pitchFamily="18" charset="0"/>
                <a:cs typeface="Times New Roman" pitchFamily="18" charset="0"/>
              </a:rPr>
              <a:t>Where the mind is led forward by thee: Into ever-widening thought and action</a:t>
            </a:r>
            <a:br>
              <a:rPr lang="en-US" sz="2400" dirty="0" smtClean="0">
                <a:latin typeface="Times New Roman" pitchFamily="18" charset="0"/>
                <a:cs typeface="Times New Roman" pitchFamily="18" charset="0"/>
              </a:rPr>
            </a:br>
            <a:r>
              <a:rPr lang="en-US" sz="2400" dirty="0" smtClean="0">
                <a:latin typeface="Times New Roman" pitchFamily="18" charset="0"/>
                <a:cs typeface="Times New Roman" pitchFamily="18" charset="0"/>
              </a:rPr>
              <a:t>Into that heaven of freedom, my Father, let my country awake.</a:t>
            </a:r>
          </a:p>
          <a:p>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A poem by </a:t>
            </a:r>
            <a:r>
              <a:rPr lang="en-US" dirty="0" err="1" smtClean="0">
                <a:latin typeface="Times New Roman" pitchFamily="18" charset="0"/>
                <a:cs typeface="Times New Roman" pitchFamily="18" charset="0"/>
                <a:hlinkClick r:id="rId3" tooltip="Rabindranath Tagore"/>
              </a:rPr>
              <a:t>Rabindranath</a:t>
            </a:r>
            <a:r>
              <a:rPr lang="en-US" dirty="0" smtClean="0">
                <a:latin typeface="Times New Roman" pitchFamily="18" charset="0"/>
                <a:cs typeface="Times New Roman" pitchFamily="18" charset="0"/>
                <a:hlinkClick r:id="rId3" tooltip="Rabindranath Tagore"/>
              </a:rPr>
              <a:t> Tagore</a:t>
            </a:r>
            <a:r>
              <a:rPr lang="en-US" dirty="0" smtClean="0">
                <a:latin typeface="Times New Roman" pitchFamily="18" charset="0"/>
                <a:cs typeface="Times New Roman" pitchFamily="18" charset="0"/>
              </a:rPr>
              <a:t> about freedom of expression. The original Bengali language poem, "</a:t>
            </a:r>
            <a:r>
              <a:rPr lang="en-US" dirty="0" err="1" smtClean="0">
                <a:latin typeface="Times New Roman" pitchFamily="18" charset="0"/>
                <a:cs typeface="Times New Roman" pitchFamily="18" charset="0"/>
              </a:rPr>
              <a:t>Chitto</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jetha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bhayashunyo</a:t>
            </a:r>
            <a:r>
              <a:rPr lang="en-US" dirty="0" smtClean="0">
                <a:latin typeface="Times New Roman" pitchFamily="18" charset="0"/>
                <a:cs typeface="Times New Roman" pitchFamily="18" charset="0"/>
              </a:rPr>
              <a:t>", was published in 1910 and included in the collection </a:t>
            </a:r>
            <a:r>
              <a:rPr lang="en-US" dirty="0" err="1" smtClean="0">
                <a:latin typeface="Times New Roman" pitchFamily="18" charset="0"/>
                <a:cs typeface="Times New Roman" pitchFamily="18" charset="0"/>
              </a:rPr>
              <a:t>Gitanjali</a:t>
            </a:r>
            <a:r>
              <a:rPr lang="en-US" dirty="0" smtClean="0">
                <a:latin typeface="Times New Roman" pitchFamily="18" charset="0"/>
                <a:cs typeface="Times New Roman" pitchFamily="18" charset="0"/>
              </a:rPr>
              <a:t> by Tagore.</a:t>
            </a:r>
            <a:endParaRPr lang="en-US" sz="16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AutoShape 2" descr="Image result for भारतीय संविधान में मौलिक अधिकार"/>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6387" name="Picture 3" descr="C:\Documents and Settings\admin\Desktop\DISSENT\download (4).jpg"/>
          <p:cNvPicPr>
            <a:picLocks noChangeAspect="1" noChangeArrowheads="1"/>
          </p:cNvPicPr>
          <p:nvPr/>
        </p:nvPicPr>
        <p:blipFill>
          <a:blip r:embed="rId2"/>
          <a:srcRect/>
          <a:stretch>
            <a:fillRect/>
          </a:stretch>
        </p:blipFill>
        <p:spPr bwMode="auto">
          <a:xfrm>
            <a:off x="0" y="0"/>
            <a:ext cx="9143999" cy="6858000"/>
          </a:xfrm>
          <a:prstGeom prst="rect">
            <a:avLst/>
          </a:prstGeom>
          <a:noFill/>
        </p:spPr>
      </p:pic>
      <p:sp>
        <p:nvSpPr>
          <p:cNvPr id="4" name="TextBox 3"/>
          <p:cNvSpPr txBox="1"/>
          <p:nvPr/>
        </p:nvSpPr>
        <p:spPr>
          <a:xfrm>
            <a:off x="0" y="0"/>
            <a:ext cx="9144000" cy="1015663"/>
          </a:xfrm>
          <a:prstGeom prst="rect">
            <a:avLst/>
          </a:prstGeom>
          <a:noFill/>
          <a:ln>
            <a:solidFill>
              <a:schemeClr val="bg1"/>
            </a:solidFill>
          </a:ln>
        </p:spPr>
        <p:txBody>
          <a:bodyPr wrap="square" rtlCol="0">
            <a:spAutoFit/>
          </a:bodyPr>
          <a:lstStyle/>
          <a:p>
            <a:r>
              <a:rPr lang="en-US" sz="2000" dirty="0" smtClean="0">
                <a:solidFill>
                  <a:schemeClr val="bg1"/>
                </a:solidFill>
                <a:latin typeface="Comic Sans MS" pitchFamily="66" charset="0"/>
              </a:rPr>
              <a:t>CONSTITUTION IS NOT A DIVINE DOCUMENT, ITS AN AGREEMENT  AMONG  PEOPLE WHICH CAN BE CHANGED AND SHOULD BE CHANGED  AS PER  NEED OF THE PEOPLE.</a:t>
            </a:r>
            <a:endParaRPr lang="en-US" sz="2000" dirty="0">
              <a:solidFill>
                <a:schemeClr val="bg1"/>
              </a:solidFill>
              <a:latin typeface="Comic Sans MS" pitchFamily="66"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rot="16200000">
            <a:off x="-1072634" y="3663435"/>
            <a:ext cx="3124201" cy="369332"/>
          </a:xfrm>
          <a:prstGeom prst="rect">
            <a:avLst/>
          </a:prstGeom>
          <a:solidFill>
            <a:srgbClr val="FFFF99"/>
          </a:solidFill>
          <a:ln>
            <a:solidFill>
              <a:srgbClr val="C00000"/>
            </a:solidFill>
          </a:ln>
        </p:spPr>
        <p:txBody>
          <a:bodyPr wrap="square" rtlCol="0">
            <a:spAutoFit/>
          </a:bodyPr>
          <a:lstStyle/>
          <a:p>
            <a:r>
              <a:rPr lang="en-US" dirty="0" smtClean="0">
                <a:solidFill>
                  <a:srgbClr val="0000CC"/>
                </a:solidFill>
              </a:rPr>
              <a:t>COUNTRY/ NATION</a:t>
            </a:r>
            <a:r>
              <a:rPr lang="hi-IN" dirty="0" smtClean="0">
                <a:solidFill>
                  <a:srgbClr val="0000CC"/>
                </a:solidFill>
              </a:rPr>
              <a:t>/</a:t>
            </a:r>
            <a:r>
              <a:rPr lang="hi-IN" b="1" dirty="0" smtClean="0">
                <a:solidFill>
                  <a:srgbClr val="0000CC"/>
                </a:solidFill>
                <a:latin typeface="Arial Unicode MS" pitchFamily="34" charset="-128"/>
                <a:ea typeface="Arial Unicode MS" pitchFamily="34" charset="-128"/>
                <a:cs typeface="Arial Unicode MS" pitchFamily="34" charset="-128"/>
              </a:rPr>
              <a:t> राष्ट्र / देश</a:t>
            </a:r>
            <a:r>
              <a:rPr lang="en-US" b="1" dirty="0" smtClean="0">
                <a:solidFill>
                  <a:srgbClr val="0000CC"/>
                </a:solidFill>
                <a:latin typeface="Arial Unicode MS" pitchFamily="34" charset="-128"/>
                <a:ea typeface="Arial Unicode MS" pitchFamily="34" charset="-128"/>
                <a:cs typeface="Arial Unicode MS" pitchFamily="34" charset="-128"/>
              </a:rPr>
              <a:t> </a:t>
            </a:r>
            <a:endParaRPr lang="en-US" b="1" dirty="0">
              <a:solidFill>
                <a:srgbClr val="0000CC"/>
              </a:solidFill>
              <a:latin typeface="Arial Unicode MS" pitchFamily="34" charset="-128"/>
              <a:ea typeface="Arial Unicode MS" pitchFamily="34" charset="-128"/>
              <a:cs typeface="Arial Unicode MS" pitchFamily="34" charset="-128"/>
            </a:endParaRPr>
          </a:p>
        </p:txBody>
      </p:sp>
      <p:sp>
        <p:nvSpPr>
          <p:cNvPr id="4" name="TextBox 3"/>
          <p:cNvSpPr txBox="1"/>
          <p:nvPr/>
        </p:nvSpPr>
        <p:spPr>
          <a:xfrm>
            <a:off x="1676400" y="6488668"/>
            <a:ext cx="5105400" cy="369332"/>
          </a:xfrm>
          <a:prstGeom prst="rect">
            <a:avLst/>
          </a:prstGeom>
          <a:solidFill>
            <a:srgbClr val="FFFF99"/>
          </a:solidFill>
          <a:ln>
            <a:solidFill>
              <a:srgbClr val="C00000"/>
            </a:solidFill>
          </a:ln>
        </p:spPr>
        <p:txBody>
          <a:bodyPr wrap="square" rtlCol="0">
            <a:spAutoFit/>
          </a:bodyPr>
          <a:lstStyle/>
          <a:p>
            <a:r>
              <a:rPr lang="en-US" b="1" dirty="0" smtClean="0">
                <a:solidFill>
                  <a:srgbClr val="C00000"/>
                </a:solidFill>
                <a:latin typeface="+mj-lt"/>
                <a:ea typeface="Arial Unicode MS" pitchFamily="34" charset="-128"/>
                <a:cs typeface="Arial Unicode MS" pitchFamily="34" charset="-128"/>
              </a:rPr>
              <a:t>GOVERNMENT/ CONSTITUTION</a:t>
            </a:r>
            <a:r>
              <a:rPr lang="hi-IN" b="1" dirty="0" smtClean="0">
                <a:solidFill>
                  <a:srgbClr val="C00000"/>
                </a:solidFill>
                <a:latin typeface="+mj-lt"/>
                <a:ea typeface="Arial Unicode MS" pitchFamily="34" charset="-128"/>
                <a:cs typeface="Arial Unicode MS" pitchFamily="34" charset="-128"/>
              </a:rPr>
              <a:t>/ </a:t>
            </a:r>
            <a:r>
              <a:rPr lang="hi-IN" b="1" dirty="0" smtClean="0">
                <a:solidFill>
                  <a:srgbClr val="C00000"/>
                </a:solidFill>
                <a:latin typeface="Arial Unicode MS" pitchFamily="34" charset="-128"/>
                <a:ea typeface="Arial Unicode MS" pitchFamily="34" charset="-128"/>
                <a:cs typeface="Arial Unicode MS" pitchFamily="34" charset="-128"/>
              </a:rPr>
              <a:t>शासन/ संविधान</a:t>
            </a:r>
            <a:r>
              <a:rPr lang="en-US" b="1" dirty="0" smtClean="0">
                <a:solidFill>
                  <a:srgbClr val="C00000"/>
                </a:solidFill>
                <a:latin typeface="Arial Unicode MS" pitchFamily="34" charset="-128"/>
                <a:ea typeface="Arial Unicode MS" pitchFamily="34" charset="-128"/>
                <a:cs typeface="Arial Unicode MS" pitchFamily="34" charset="-128"/>
              </a:rPr>
              <a:t> </a:t>
            </a:r>
            <a:endParaRPr lang="en-US" b="1" dirty="0">
              <a:solidFill>
                <a:srgbClr val="C00000"/>
              </a:solidFill>
              <a:latin typeface="Arial Unicode MS" pitchFamily="34" charset="-128"/>
              <a:ea typeface="Arial Unicode MS" pitchFamily="34" charset="-128"/>
              <a:cs typeface="Arial Unicode MS" pitchFamily="34" charset="-128"/>
            </a:endParaRPr>
          </a:p>
        </p:txBody>
      </p:sp>
      <p:sp>
        <p:nvSpPr>
          <p:cNvPr id="5" name="TextBox 4"/>
          <p:cNvSpPr txBox="1"/>
          <p:nvPr/>
        </p:nvSpPr>
        <p:spPr>
          <a:xfrm rot="2045014">
            <a:off x="381000" y="5698124"/>
            <a:ext cx="1219200" cy="707886"/>
          </a:xfrm>
          <a:prstGeom prst="rect">
            <a:avLst/>
          </a:prstGeom>
          <a:solidFill>
            <a:srgbClr val="FFFF99"/>
          </a:solidFill>
          <a:ln>
            <a:solidFill>
              <a:srgbClr val="C00000"/>
            </a:solidFill>
          </a:ln>
        </p:spPr>
        <p:txBody>
          <a:bodyPr wrap="square" rtlCol="0">
            <a:spAutoFit/>
          </a:bodyPr>
          <a:lstStyle/>
          <a:p>
            <a:r>
              <a:rPr lang="en-US" sz="2000" dirty="0" smtClean="0">
                <a:solidFill>
                  <a:srgbClr val="0000CC"/>
                </a:solidFill>
              </a:rPr>
              <a:t>DISSENT/ </a:t>
            </a:r>
            <a:r>
              <a:rPr lang="hi-IN" sz="2000" dirty="0" smtClean="0">
                <a:solidFill>
                  <a:srgbClr val="0000CC"/>
                </a:solidFill>
                <a:latin typeface="Arial Unicode MS" pitchFamily="34" charset="-128"/>
                <a:ea typeface="Arial Unicode MS" pitchFamily="34" charset="-128"/>
                <a:cs typeface="Arial Unicode MS" pitchFamily="34" charset="-128"/>
              </a:rPr>
              <a:t>असहमति</a:t>
            </a:r>
            <a:r>
              <a:rPr lang="en-US" sz="2000" dirty="0" smtClean="0">
                <a:solidFill>
                  <a:srgbClr val="0000CC"/>
                </a:solidFill>
              </a:rPr>
              <a:t> </a:t>
            </a:r>
            <a:endParaRPr lang="en-US" sz="2000" dirty="0">
              <a:solidFill>
                <a:srgbClr val="0000CC"/>
              </a:solidFill>
            </a:endParaRPr>
          </a:p>
        </p:txBody>
      </p:sp>
      <p:sp>
        <p:nvSpPr>
          <p:cNvPr id="7" name="TextBox 6"/>
          <p:cNvSpPr txBox="1"/>
          <p:nvPr/>
        </p:nvSpPr>
        <p:spPr>
          <a:xfrm rot="16200000">
            <a:off x="-767835" y="3587235"/>
            <a:ext cx="3581402" cy="369332"/>
          </a:xfrm>
          <a:prstGeom prst="rect">
            <a:avLst/>
          </a:prstGeom>
          <a:solidFill>
            <a:srgbClr val="FFFF99"/>
          </a:solidFill>
          <a:ln>
            <a:solidFill>
              <a:srgbClr val="C00000"/>
            </a:solidFill>
          </a:ln>
        </p:spPr>
        <p:txBody>
          <a:bodyPr wrap="square" rtlCol="0">
            <a:spAutoFit/>
          </a:bodyPr>
          <a:lstStyle/>
          <a:p>
            <a:r>
              <a:rPr lang="en-US" dirty="0" smtClean="0">
                <a:solidFill>
                  <a:srgbClr val="0000CC"/>
                </a:solidFill>
              </a:rPr>
              <a:t>Culture</a:t>
            </a:r>
            <a:r>
              <a:rPr lang="hi-IN" dirty="0" smtClean="0">
                <a:solidFill>
                  <a:srgbClr val="0000CC"/>
                </a:solidFill>
              </a:rPr>
              <a:t>/</a:t>
            </a:r>
            <a:r>
              <a:rPr lang="en-US" dirty="0" smtClean="0">
                <a:solidFill>
                  <a:srgbClr val="0000CC"/>
                </a:solidFill>
              </a:rPr>
              <a:t>Tradition/</a:t>
            </a:r>
            <a:r>
              <a:rPr lang="hi-IN" b="1" dirty="0" smtClean="0">
                <a:solidFill>
                  <a:srgbClr val="0000CC"/>
                </a:solidFill>
                <a:latin typeface="Arial Unicode MS" pitchFamily="34" charset="-128"/>
                <a:ea typeface="Arial Unicode MS" pitchFamily="34" charset="-128"/>
                <a:cs typeface="Arial Unicode MS" pitchFamily="34" charset="-128"/>
              </a:rPr>
              <a:t> संस्कृति / परम्परा </a:t>
            </a:r>
            <a:r>
              <a:rPr lang="en-US" b="1" dirty="0" smtClean="0">
                <a:solidFill>
                  <a:srgbClr val="0000CC"/>
                </a:solidFill>
                <a:latin typeface="Arial Unicode MS" pitchFamily="34" charset="-128"/>
                <a:ea typeface="Arial Unicode MS" pitchFamily="34" charset="-128"/>
                <a:cs typeface="Arial Unicode MS" pitchFamily="34" charset="-128"/>
              </a:rPr>
              <a:t> </a:t>
            </a:r>
            <a:endParaRPr lang="en-US" b="1" dirty="0">
              <a:solidFill>
                <a:srgbClr val="0000CC"/>
              </a:solidFill>
              <a:latin typeface="Arial Unicode MS" pitchFamily="34" charset="-128"/>
              <a:ea typeface="Arial Unicode MS" pitchFamily="34" charset="-128"/>
              <a:cs typeface="Arial Unicode MS" pitchFamily="34" charset="-128"/>
            </a:endParaRPr>
          </a:p>
        </p:txBody>
      </p:sp>
      <p:sp>
        <p:nvSpPr>
          <p:cNvPr id="8" name="TextBox 7"/>
          <p:cNvSpPr txBox="1"/>
          <p:nvPr/>
        </p:nvSpPr>
        <p:spPr>
          <a:xfrm>
            <a:off x="1676400" y="6019800"/>
            <a:ext cx="5257800" cy="369332"/>
          </a:xfrm>
          <a:prstGeom prst="rect">
            <a:avLst/>
          </a:prstGeom>
          <a:solidFill>
            <a:srgbClr val="FFFF99"/>
          </a:solidFill>
          <a:ln>
            <a:solidFill>
              <a:srgbClr val="C00000"/>
            </a:solidFill>
          </a:ln>
        </p:spPr>
        <p:txBody>
          <a:bodyPr wrap="square" rtlCol="0">
            <a:spAutoFit/>
          </a:bodyPr>
          <a:lstStyle/>
          <a:p>
            <a:r>
              <a:rPr lang="en-US" b="1" dirty="0" smtClean="0">
                <a:solidFill>
                  <a:srgbClr val="C00000"/>
                </a:solidFill>
              </a:rPr>
              <a:t>Fundamental Rights/</a:t>
            </a:r>
            <a:r>
              <a:rPr lang="hi-IN" b="1" dirty="0" smtClean="0">
                <a:solidFill>
                  <a:srgbClr val="C00000"/>
                </a:solidFill>
              </a:rPr>
              <a:t> </a:t>
            </a:r>
            <a:r>
              <a:rPr lang="en-US" b="1" dirty="0" smtClean="0">
                <a:solidFill>
                  <a:srgbClr val="C00000"/>
                </a:solidFill>
              </a:rPr>
              <a:t>Media/ </a:t>
            </a:r>
            <a:r>
              <a:rPr lang="hi-IN" b="1" dirty="0" smtClean="0">
                <a:solidFill>
                  <a:srgbClr val="C00000"/>
                </a:solidFill>
                <a:latin typeface="Arial Unicode MS" pitchFamily="34" charset="-128"/>
                <a:ea typeface="Arial Unicode MS" pitchFamily="34" charset="-128"/>
                <a:cs typeface="Arial Unicode MS" pitchFamily="34" charset="-128"/>
              </a:rPr>
              <a:t>मौलिक अधिकार/मीडिया</a:t>
            </a:r>
            <a:r>
              <a:rPr lang="en-US" b="1" dirty="0" smtClean="0">
                <a:solidFill>
                  <a:srgbClr val="C00000"/>
                </a:solidFill>
                <a:latin typeface="Arial Unicode MS" pitchFamily="34" charset="-128"/>
                <a:ea typeface="Arial Unicode MS" pitchFamily="34" charset="-128"/>
                <a:cs typeface="Arial Unicode MS" pitchFamily="34" charset="-128"/>
              </a:rPr>
              <a:t> </a:t>
            </a:r>
            <a:endParaRPr lang="en-US" b="1" dirty="0">
              <a:solidFill>
                <a:srgbClr val="C00000"/>
              </a:solidFill>
              <a:latin typeface="Arial Unicode MS" pitchFamily="34" charset="-128"/>
              <a:ea typeface="Arial Unicode MS" pitchFamily="34" charset="-128"/>
              <a:cs typeface="Arial Unicode MS" pitchFamily="34" charset="-128"/>
            </a:endParaRPr>
          </a:p>
        </p:txBody>
      </p:sp>
      <p:sp>
        <p:nvSpPr>
          <p:cNvPr id="9" name="TextBox 8"/>
          <p:cNvSpPr txBox="1"/>
          <p:nvPr/>
        </p:nvSpPr>
        <p:spPr>
          <a:xfrm rot="19633925">
            <a:off x="990136" y="3921123"/>
            <a:ext cx="5092862" cy="369332"/>
          </a:xfrm>
          <a:prstGeom prst="rect">
            <a:avLst/>
          </a:prstGeom>
          <a:solidFill>
            <a:srgbClr val="FFFF99"/>
          </a:solidFill>
          <a:ln>
            <a:solidFill>
              <a:srgbClr val="C00000"/>
            </a:solidFill>
          </a:ln>
        </p:spPr>
        <p:txBody>
          <a:bodyPr wrap="square" rtlCol="0">
            <a:spAutoFit/>
          </a:bodyPr>
          <a:lstStyle/>
          <a:p>
            <a:r>
              <a:rPr lang="hi-IN" dirty="0" smtClean="0">
                <a:latin typeface="Arial Unicode MS" pitchFamily="34" charset="-128"/>
                <a:ea typeface="Arial Unicode MS" pitchFamily="34" charset="-128"/>
                <a:cs typeface="Arial Unicode MS" pitchFamily="34" charset="-128"/>
              </a:rPr>
              <a:t>नन्वीदॄशो लोकतन्त्राधिकार:। ५ अङ्क, अभिज्ञानशाकुन्तलम्</a:t>
            </a:r>
            <a:r>
              <a:rPr lang="en-US" b="1" dirty="0" smtClean="0">
                <a:solidFill>
                  <a:srgbClr val="0000CC"/>
                </a:solidFill>
                <a:latin typeface="Arial Unicode MS" pitchFamily="34" charset="-128"/>
                <a:ea typeface="Arial Unicode MS" pitchFamily="34" charset="-128"/>
                <a:cs typeface="Arial Unicode MS" pitchFamily="34" charset="-128"/>
              </a:rPr>
              <a:t> </a:t>
            </a:r>
            <a:endParaRPr lang="en-US" b="1" dirty="0">
              <a:solidFill>
                <a:srgbClr val="0000CC"/>
              </a:solidFill>
              <a:latin typeface="Arial Unicode MS" pitchFamily="34" charset="-128"/>
              <a:ea typeface="Arial Unicode MS" pitchFamily="34" charset="-128"/>
              <a:cs typeface="Arial Unicode MS" pitchFamily="34" charset="-128"/>
            </a:endParaRPr>
          </a:p>
        </p:txBody>
      </p:sp>
      <p:sp>
        <p:nvSpPr>
          <p:cNvPr id="10" name="TextBox 9"/>
          <p:cNvSpPr txBox="1"/>
          <p:nvPr/>
        </p:nvSpPr>
        <p:spPr>
          <a:xfrm rot="16200000">
            <a:off x="-571500" y="2825234"/>
            <a:ext cx="4191001" cy="369332"/>
          </a:xfrm>
          <a:prstGeom prst="rect">
            <a:avLst/>
          </a:prstGeom>
          <a:solidFill>
            <a:srgbClr val="FFFF99"/>
          </a:solidFill>
          <a:ln>
            <a:solidFill>
              <a:srgbClr val="C00000"/>
            </a:solidFill>
          </a:ln>
        </p:spPr>
        <p:txBody>
          <a:bodyPr wrap="square" rtlCol="0">
            <a:spAutoFit/>
          </a:bodyPr>
          <a:lstStyle/>
          <a:p>
            <a:r>
              <a:rPr lang="hi-IN" b="1" dirty="0" smtClean="0">
                <a:solidFill>
                  <a:srgbClr val="0000CC"/>
                </a:solidFill>
                <a:latin typeface="Arial Unicode MS" pitchFamily="34" charset="-128"/>
                <a:ea typeface="Arial Unicode MS" pitchFamily="34" charset="-128"/>
                <a:cs typeface="Arial Unicode MS" pitchFamily="34" charset="-128"/>
              </a:rPr>
              <a:t>नाचिकेतस् असहमति की संस्कृति / परम्परा </a:t>
            </a:r>
            <a:r>
              <a:rPr lang="en-US" b="1" dirty="0" smtClean="0">
                <a:solidFill>
                  <a:srgbClr val="0000CC"/>
                </a:solidFill>
                <a:latin typeface="Arial Unicode MS" pitchFamily="34" charset="-128"/>
                <a:ea typeface="Arial Unicode MS" pitchFamily="34" charset="-128"/>
                <a:cs typeface="Arial Unicode MS" pitchFamily="34" charset="-128"/>
              </a:rPr>
              <a:t> </a:t>
            </a:r>
            <a:endParaRPr lang="en-US" b="1" dirty="0">
              <a:solidFill>
                <a:srgbClr val="0000CC"/>
              </a:solidFill>
              <a:latin typeface="Arial Unicode MS" pitchFamily="34" charset="-128"/>
              <a:ea typeface="Arial Unicode MS" pitchFamily="34" charset="-128"/>
              <a:cs typeface="Arial Unicode MS" pitchFamily="34" charset="-128"/>
            </a:endParaRPr>
          </a:p>
        </p:txBody>
      </p:sp>
      <p:sp>
        <p:nvSpPr>
          <p:cNvPr id="11" name="TextBox 10"/>
          <p:cNvSpPr txBox="1"/>
          <p:nvPr/>
        </p:nvSpPr>
        <p:spPr>
          <a:xfrm>
            <a:off x="1676400" y="5562600"/>
            <a:ext cx="6019800" cy="369332"/>
          </a:xfrm>
          <a:prstGeom prst="rect">
            <a:avLst/>
          </a:prstGeom>
          <a:solidFill>
            <a:srgbClr val="FFFF99"/>
          </a:solidFill>
          <a:ln>
            <a:solidFill>
              <a:srgbClr val="C00000"/>
            </a:solidFill>
          </a:ln>
        </p:spPr>
        <p:txBody>
          <a:bodyPr wrap="square" rtlCol="0">
            <a:spAutoFit/>
          </a:bodyPr>
          <a:lstStyle/>
          <a:p>
            <a:r>
              <a:rPr lang="hi-IN" b="1" dirty="0" smtClean="0">
                <a:solidFill>
                  <a:srgbClr val="C00000"/>
                </a:solidFill>
                <a:latin typeface="Arial Unicode MS" pitchFamily="34" charset="-128"/>
                <a:ea typeface="Arial Unicode MS" pitchFamily="34" charset="-128"/>
                <a:cs typeface="Arial Unicode MS" pitchFamily="34" charset="-128"/>
              </a:rPr>
              <a:t>कम्यूनिस्ट/ सुविधावादी बुद्धिजीवी/ जे.एन. यू आदि के असहमति प्रकार</a:t>
            </a:r>
            <a:r>
              <a:rPr lang="en-US" b="1" dirty="0" smtClean="0">
                <a:solidFill>
                  <a:srgbClr val="C00000"/>
                </a:solidFill>
                <a:latin typeface="Arial Unicode MS" pitchFamily="34" charset="-128"/>
                <a:ea typeface="Arial Unicode MS" pitchFamily="34" charset="-128"/>
                <a:cs typeface="Arial Unicode MS" pitchFamily="34" charset="-128"/>
              </a:rPr>
              <a:t> </a:t>
            </a:r>
            <a:endParaRPr lang="en-US" b="1" dirty="0">
              <a:solidFill>
                <a:srgbClr val="C00000"/>
              </a:solidFill>
              <a:latin typeface="Arial Unicode MS" pitchFamily="34" charset="-128"/>
              <a:ea typeface="Arial Unicode MS" pitchFamily="34" charset="-128"/>
              <a:cs typeface="Arial Unicode MS" pitchFamily="34" charset="-128"/>
            </a:endParaRPr>
          </a:p>
        </p:txBody>
      </p:sp>
      <p:pic>
        <p:nvPicPr>
          <p:cNvPr id="12" name="Picture 10" descr="C:\Documents and Settings\admin\Desktop\download (1).jpg"/>
          <p:cNvPicPr>
            <a:picLocks noChangeAspect="1" noChangeArrowheads="1"/>
          </p:cNvPicPr>
          <p:nvPr/>
        </p:nvPicPr>
        <p:blipFill>
          <a:blip r:embed="rId2"/>
          <a:srcRect/>
          <a:stretch>
            <a:fillRect/>
          </a:stretch>
        </p:blipFill>
        <p:spPr bwMode="auto">
          <a:xfrm>
            <a:off x="2057400" y="0"/>
            <a:ext cx="5562600" cy="1524000"/>
          </a:xfrm>
          <a:prstGeom prst="rect">
            <a:avLst/>
          </a:prstGeom>
          <a:noFill/>
          <a:ln>
            <a:solidFill>
              <a:srgbClr val="0000CC"/>
            </a:solidFill>
          </a:ln>
        </p:spPr>
      </p:pic>
      <p:pic>
        <p:nvPicPr>
          <p:cNvPr id="13" name="Picture 12" descr="C:\Documents and Settings\admin\Desktop\download (2).jpg"/>
          <p:cNvPicPr>
            <a:picLocks noChangeAspect="1" noChangeArrowheads="1"/>
          </p:cNvPicPr>
          <p:nvPr/>
        </p:nvPicPr>
        <p:blipFill>
          <a:blip r:embed="rId3"/>
          <a:srcRect/>
          <a:stretch>
            <a:fillRect/>
          </a:stretch>
        </p:blipFill>
        <p:spPr bwMode="auto">
          <a:xfrm rot="5400000">
            <a:off x="5715000" y="1905000"/>
            <a:ext cx="5334000" cy="1524000"/>
          </a:xfrm>
          <a:prstGeom prst="rect">
            <a:avLst/>
          </a:prstGeom>
          <a:noFill/>
          <a:ln>
            <a:solidFill>
              <a:srgbClr val="0000CC"/>
            </a:solidFill>
          </a:ln>
        </p:spPr>
      </p:pic>
      <p:sp>
        <p:nvSpPr>
          <p:cNvPr id="14" name="TextBox 13"/>
          <p:cNvSpPr txBox="1"/>
          <p:nvPr/>
        </p:nvSpPr>
        <p:spPr>
          <a:xfrm>
            <a:off x="1752600" y="2286000"/>
            <a:ext cx="3886200" cy="369332"/>
          </a:xfrm>
          <a:prstGeom prst="rect">
            <a:avLst/>
          </a:prstGeom>
          <a:solidFill>
            <a:srgbClr val="FFFF99"/>
          </a:solidFill>
          <a:ln>
            <a:solidFill>
              <a:srgbClr val="C00000"/>
            </a:solidFill>
          </a:ln>
        </p:spPr>
        <p:txBody>
          <a:bodyPr wrap="square" rtlCol="0">
            <a:spAutoFit/>
          </a:bodyPr>
          <a:lstStyle/>
          <a:p>
            <a:r>
              <a:rPr lang="hi-IN" b="1" dirty="0" smtClean="0">
                <a:solidFill>
                  <a:srgbClr val="C00000"/>
                </a:solidFill>
                <a:latin typeface="Arial Unicode MS" pitchFamily="34" charset="-128"/>
                <a:ea typeface="Arial Unicode MS" pitchFamily="34" charset="-128"/>
                <a:cs typeface="Arial Unicode MS" pitchFamily="34" charset="-128"/>
              </a:rPr>
              <a:t>रामायण, महाभारत, चाणक्य , आदि आदि </a:t>
            </a:r>
            <a:r>
              <a:rPr lang="en-US" b="1" dirty="0" smtClean="0">
                <a:solidFill>
                  <a:srgbClr val="C00000"/>
                </a:solidFill>
                <a:latin typeface="Arial Unicode MS" pitchFamily="34" charset="-128"/>
                <a:ea typeface="Arial Unicode MS" pitchFamily="34" charset="-128"/>
                <a:cs typeface="Arial Unicode MS" pitchFamily="34" charset="-128"/>
              </a:rPr>
              <a:t> </a:t>
            </a:r>
            <a:endParaRPr lang="en-US" b="1" dirty="0">
              <a:solidFill>
                <a:srgbClr val="C00000"/>
              </a:solidFill>
              <a:latin typeface="Arial Unicode MS" pitchFamily="34" charset="-128"/>
              <a:ea typeface="Arial Unicode MS" pitchFamily="34" charset="-128"/>
              <a:cs typeface="Arial Unicode MS" pitchFamily="34" charset="-128"/>
            </a:endParaRPr>
          </a:p>
        </p:txBody>
      </p:sp>
      <p:sp>
        <p:nvSpPr>
          <p:cNvPr id="15" name="TextBox 14"/>
          <p:cNvSpPr txBox="1"/>
          <p:nvPr/>
        </p:nvSpPr>
        <p:spPr>
          <a:xfrm rot="5400000">
            <a:off x="4108966" y="3511034"/>
            <a:ext cx="3733800" cy="369332"/>
          </a:xfrm>
          <a:prstGeom prst="rect">
            <a:avLst/>
          </a:prstGeom>
          <a:solidFill>
            <a:srgbClr val="FFFF99"/>
          </a:solidFill>
          <a:ln>
            <a:solidFill>
              <a:srgbClr val="C00000"/>
            </a:solidFill>
          </a:ln>
        </p:spPr>
        <p:txBody>
          <a:bodyPr wrap="square" rtlCol="0">
            <a:spAutoFit/>
          </a:bodyPr>
          <a:lstStyle/>
          <a:p>
            <a:r>
              <a:rPr lang="hi-IN" b="1" dirty="0" smtClean="0">
                <a:solidFill>
                  <a:srgbClr val="C00000"/>
                </a:solidFill>
                <a:latin typeface="Arial Unicode MS" pitchFamily="34" charset="-128"/>
                <a:ea typeface="Arial Unicode MS" pitchFamily="34" charset="-128"/>
                <a:cs typeface="Arial Unicode MS" pitchFamily="34" charset="-128"/>
              </a:rPr>
              <a:t>टुकड़े टुकड़े गैंग, राजनैतिक दल, संसद आदि </a:t>
            </a:r>
            <a:r>
              <a:rPr lang="en-US" b="1" dirty="0" smtClean="0">
                <a:solidFill>
                  <a:srgbClr val="C00000"/>
                </a:solidFill>
                <a:latin typeface="Arial Unicode MS" pitchFamily="34" charset="-128"/>
                <a:ea typeface="Arial Unicode MS" pitchFamily="34" charset="-128"/>
                <a:cs typeface="Arial Unicode MS" pitchFamily="34" charset="-128"/>
              </a:rPr>
              <a:t> </a:t>
            </a:r>
            <a:endParaRPr lang="en-US" b="1" dirty="0">
              <a:solidFill>
                <a:srgbClr val="C00000"/>
              </a:solidFill>
              <a:latin typeface="Arial Unicode MS" pitchFamily="34" charset="-128"/>
              <a:ea typeface="Arial Unicode MS" pitchFamily="34" charset="-128"/>
              <a:cs typeface="Arial Unicode MS" pitchFamily="34" charset="-128"/>
            </a:endParaRPr>
          </a:p>
        </p:txBody>
      </p:sp>
      <p:pic>
        <p:nvPicPr>
          <p:cNvPr id="16" name="Picture 2" descr="Image result for THINKING MAN"/>
          <p:cNvPicPr>
            <a:picLocks noChangeAspect="1" noChangeArrowheads="1"/>
          </p:cNvPicPr>
          <p:nvPr/>
        </p:nvPicPr>
        <p:blipFill>
          <a:blip r:embed="rId4"/>
          <a:srcRect/>
          <a:stretch>
            <a:fillRect/>
          </a:stretch>
        </p:blipFill>
        <p:spPr bwMode="auto">
          <a:xfrm>
            <a:off x="0" y="0"/>
            <a:ext cx="1371600" cy="2133600"/>
          </a:xfrm>
          <a:prstGeom prst="rect">
            <a:avLst/>
          </a:prstGeom>
          <a:noFill/>
          <a:ln w="9525">
            <a:solidFill>
              <a:srgbClr val="FF0000"/>
            </a:solidFill>
            <a:miter lim="800000"/>
            <a:headEnd/>
            <a:tailEnd/>
          </a:ln>
        </p:spPr>
      </p:pic>
      <p:sp>
        <p:nvSpPr>
          <p:cNvPr id="17" name="TextBox 16"/>
          <p:cNvSpPr txBox="1"/>
          <p:nvPr/>
        </p:nvSpPr>
        <p:spPr>
          <a:xfrm rot="5400000">
            <a:off x="4718566" y="3403313"/>
            <a:ext cx="3733800" cy="584775"/>
          </a:xfrm>
          <a:prstGeom prst="rect">
            <a:avLst/>
          </a:prstGeom>
          <a:solidFill>
            <a:srgbClr val="FFFF99"/>
          </a:solidFill>
          <a:ln>
            <a:solidFill>
              <a:srgbClr val="C00000"/>
            </a:solidFill>
          </a:ln>
        </p:spPr>
        <p:txBody>
          <a:bodyPr wrap="square" rtlCol="0">
            <a:spAutoFit/>
          </a:bodyPr>
          <a:lstStyle/>
          <a:p>
            <a:r>
              <a:rPr lang="en-US" sz="1600" dirty="0" smtClean="0">
                <a:solidFill>
                  <a:srgbClr val="C00000"/>
                </a:solidFill>
                <a:latin typeface="Comic Sans MS" pitchFamily="66" charset="0"/>
                <a:ea typeface="Arial Unicode MS" pitchFamily="34" charset="-128"/>
                <a:cs typeface="Arial Unicode MS" pitchFamily="34" charset="-128"/>
              </a:rPr>
              <a:t>QUESTIONING THE AUTHORITY TO RUN DOWN THE NATION </a:t>
            </a:r>
            <a:endParaRPr lang="en-US" sz="1600" dirty="0">
              <a:solidFill>
                <a:srgbClr val="C00000"/>
              </a:solidFill>
              <a:latin typeface="Comic Sans MS" pitchFamily="66" charset="0"/>
              <a:ea typeface="Arial Unicode MS" pitchFamily="34" charset="-128"/>
              <a:cs typeface="Arial Unicode MS" pitchFamily="34" charset="-128"/>
            </a:endParaRPr>
          </a:p>
        </p:txBody>
      </p:sp>
      <p:sp>
        <p:nvSpPr>
          <p:cNvPr id="18" name="TextBox 17"/>
          <p:cNvSpPr txBox="1"/>
          <p:nvPr/>
        </p:nvSpPr>
        <p:spPr>
          <a:xfrm>
            <a:off x="1752600" y="1828800"/>
            <a:ext cx="3886200" cy="338554"/>
          </a:xfrm>
          <a:prstGeom prst="rect">
            <a:avLst/>
          </a:prstGeom>
          <a:solidFill>
            <a:srgbClr val="FFFF99"/>
          </a:solidFill>
          <a:ln>
            <a:solidFill>
              <a:srgbClr val="C00000"/>
            </a:solidFill>
          </a:ln>
        </p:spPr>
        <p:txBody>
          <a:bodyPr wrap="square" rtlCol="0">
            <a:spAutoFit/>
          </a:bodyPr>
          <a:lstStyle/>
          <a:p>
            <a:r>
              <a:rPr lang="en-US" sz="1600" dirty="0" smtClean="0">
                <a:solidFill>
                  <a:srgbClr val="C00000"/>
                </a:solidFill>
                <a:latin typeface="Comic Sans MS" pitchFamily="66" charset="0"/>
                <a:ea typeface="Arial Unicode MS" pitchFamily="34" charset="-128"/>
                <a:cs typeface="Arial Unicode MS" pitchFamily="34" charset="-128"/>
              </a:rPr>
              <a:t>QUESTIONING TO KNOW MORE</a:t>
            </a:r>
            <a:r>
              <a:rPr lang="hi-IN" sz="1600" dirty="0" smtClean="0">
                <a:solidFill>
                  <a:srgbClr val="C00000"/>
                </a:solidFill>
                <a:latin typeface="Comic Sans MS" pitchFamily="66" charset="0"/>
                <a:ea typeface="Arial Unicode MS" pitchFamily="34" charset="-128"/>
                <a:cs typeface="Arial Unicode MS" pitchFamily="34" charset="-128"/>
              </a:rPr>
              <a:t> </a:t>
            </a:r>
            <a:r>
              <a:rPr lang="en-US" sz="1600" dirty="0" smtClean="0">
                <a:solidFill>
                  <a:srgbClr val="C00000"/>
                </a:solidFill>
                <a:latin typeface="Comic Sans MS" pitchFamily="66" charset="0"/>
                <a:ea typeface="Arial Unicode MS" pitchFamily="34" charset="-128"/>
                <a:cs typeface="Arial Unicode MS" pitchFamily="34" charset="-128"/>
              </a:rPr>
              <a:t> </a:t>
            </a:r>
            <a:endParaRPr lang="en-US" sz="1600" dirty="0">
              <a:solidFill>
                <a:srgbClr val="C00000"/>
              </a:solidFill>
              <a:latin typeface="Comic Sans MS" pitchFamily="66" charset="0"/>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rot="16200000">
            <a:off x="-1796534" y="3853935"/>
            <a:ext cx="4267201" cy="369332"/>
          </a:xfrm>
          <a:prstGeom prst="rect">
            <a:avLst/>
          </a:prstGeom>
          <a:solidFill>
            <a:srgbClr val="FFFF99"/>
          </a:solidFill>
          <a:ln>
            <a:solidFill>
              <a:srgbClr val="C00000"/>
            </a:solidFill>
          </a:ln>
        </p:spPr>
        <p:txBody>
          <a:bodyPr wrap="square" rtlCol="0">
            <a:spAutoFit/>
          </a:bodyPr>
          <a:lstStyle/>
          <a:p>
            <a:r>
              <a:rPr lang="hi-IN" b="1" dirty="0" smtClean="0">
                <a:solidFill>
                  <a:srgbClr val="0000CC"/>
                </a:solidFill>
                <a:latin typeface="Arial Unicode MS" pitchFamily="34" charset="-128"/>
                <a:ea typeface="Arial Unicode MS" pitchFamily="34" charset="-128"/>
                <a:cs typeface="Arial Unicode MS" pitchFamily="34" charset="-128"/>
              </a:rPr>
              <a:t>प्रजातन्त्र =शासक के अधीन अधिकार प्राप्त  </a:t>
            </a:r>
            <a:r>
              <a:rPr lang="en-US" b="1" dirty="0" smtClean="0">
                <a:solidFill>
                  <a:srgbClr val="0000CC"/>
                </a:solidFill>
                <a:latin typeface="Arial Unicode MS" pitchFamily="34" charset="-128"/>
                <a:ea typeface="Arial Unicode MS" pitchFamily="34" charset="-128"/>
                <a:cs typeface="Arial Unicode MS" pitchFamily="34" charset="-128"/>
              </a:rPr>
              <a:t> </a:t>
            </a:r>
            <a:endParaRPr lang="en-US" b="1" dirty="0">
              <a:solidFill>
                <a:srgbClr val="0000CC"/>
              </a:solidFill>
              <a:latin typeface="Arial Unicode MS" pitchFamily="34" charset="-128"/>
              <a:ea typeface="Arial Unicode MS" pitchFamily="34" charset="-128"/>
              <a:cs typeface="Arial Unicode MS" pitchFamily="34" charset="-128"/>
            </a:endParaRPr>
          </a:p>
        </p:txBody>
      </p:sp>
      <p:sp>
        <p:nvSpPr>
          <p:cNvPr id="4" name="TextBox 3"/>
          <p:cNvSpPr txBox="1"/>
          <p:nvPr/>
        </p:nvSpPr>
        <p:spPr>
          <a:xfrm>
            <a:off x="1143000" y="6324600"/>
            <a:ext cx="5105400" cy="369332"/>
          </a:xfrm>
          <a:prstGeom prst="rect">
            <a:avLst/>
          </a:prstGeom>
          <a:solidFill>
            <a:srgbClr val="FFFF99"/>
          </a:solidFill>
          <a:ln>
            <a:solidFill>
              <a:srgbClr val="C00000"/>
            </a:solidFill>
          </a:ln>
        </p:spPr>
        <p:txBody>
          <a:bodyPr wrap="square" rtlCol="0">
            <a:spAutoFit/>
          </a:bodyPr>
          <a:lstStyle/>
          <a:p>
            <a:r>
              <a:rPr lang="hi-IN" b="1" dirty="0" smtClean="0">
                <a:solidFill>
                  <a:srgbClr val="0000CC"/>
                </a:solidFill>
                <a:latin typeface="Arial Unicode MS" pitchFamily="34" charset="-128"/>
                <a:ea typeface="Arial Unicode MS" pitchFamily="34" charset="-128"/>
                <a:cs typeface="Arial Unicode MS" pitchFamily="34" charset="-128"/>
              </a:rPr>
              <a:t>लोकतन्त्र = लोक स्वयं शासक है, कोई दूसरा शासक नहीं </a:t>
            </a:r>
            <a:r>
              <a:rPr lang="en-US" b="1" dirty="0" smtClean="0">
                <a:solidFill>
                  <a:srgbClr val="0000CC"/>
                </a:solidFill>
                <a:latin typeface="Arial Unicode MS" pitchFamily="34" charset="-128"/>
                <a:ea typeface="Arial Unicode MS" pitchFamily="34" charset="-128"/>
                <a:cs typeface="Arial Unicode MS" pitchFamily="34" charset="-128"/>
              </a:rPr>
              <a:t> </a:t>
            </a:r>
            <a:endParaRPr lang="en-US" b="1" dirty="0">
              <a:solidFill>
                <a:srgbClr val="0000CC"/>
              </a:solidFill>
              <a:latin typeface="Arial Unicode MS" pitchFamily="34" charset="-128"/>
              <a:ea typeface="Arial Unicode MS" pitchFamily="34" charset="-128"/>
              <a:cs typeface="Arial Unicode MS" pitchFamily="34" charset="-128"/>
            </a:endParaRPr>
          </a:p>
        </p:txBody>
      </p:sp>
      <p:sp>
        <p:nvSpPr>
          <p:cNvPr id="5" name="TextBox 4"/>
          <p:cNvSpPr txBox="1"/>
          <p:nvPr/>
        </p:nvSpPr>
        <p:spPr>
          <a:xfrm rot="19853953">
            <a:off x="-309379" y="4974003"/>
            <a:ext cx="6324600" cy="369332"/>
          </a:xfrm>
          <a:prstGeom prst="rect">
            <a:avLst/>
          </a:prstGeom>
          <a:solidFill>
            <a:srgbClr val="FFFF99"/>
          </a:solidFill>
          <a:ln>
            <a:solidFill>
              <a:srgbClr val="C00000"/>
            </a:solidFill>
          </a:ln>
        </p:spPr>
        <p:txBody>
          <a:bodyPr wrap="square" rtlCol="0">
            <a:spAutoFit/>
          </a:bodyPr>
          <a:lstStyle/>
          <a:p>
            <a:r>
              <a:rPr lang="hi-IN" b="1" dirty="0" smtClean="0">
                <a:solidFill>
                  <a:srgbClr val="0000CC"/>
                </a:solidFill>
                <a:latin typeface="Arial Unicode MS" pitchFamily="34" charset="-128"/>
                <a:ea typeface="Arial Unicode MS" pitchFamily="34" charset="-128"/>
                <a:cs typeface="Arial Unicode MS" pitchFamily="34" charset="-128"/>
              </a:rPr>
              <a:t>असहमति की शास्त्रीय प्रक्रिया = १. दृष्टि, २. प्रश्न,३. विरोध, ४. मर्यादा </a:t>
            </a:r>
            <a:r>
              <a:rPr lang="en-US" b="1" dirty="0" smtClean="0">
                <a:solidFill>
                  <a:srgbClr val="0000CC"/>
                </a:solidFill>
                <a:latin typeface="Arial Unicode MS" pitchFamily="34" charset="-128"/>
                <a:ea typeface="Arial Unicode MS" pitchFamily="34" charset="-128"/>
                <a:cs typeface="Arial Unicode MS" pitchFamily="34" charset="-128"/>
              </a:rPr>
              <a:t> </a:t>
            </a:r>
            <a:endParaRPr lang="en-US" b="1" dirty="0">
              <a:solidFill>
                <a:srgbClr val="0000CC"/>
              </a:solidFill>
              <a:latin typeface="Arial Unicode MS" pitchFamily="34" charset="-128"/>
              <a:ea typeface="Arial Unicode MS" pitchFamily="34" charset="-128"/>
              <a:cs typeface="Arial Unicode MS" pitchFamily="34" charset="-128"/>
            </a:endParaRPr>
          </a:p>
        </p:txBody>
      </p:sp>
      <p:sp>
        <p:nvSpPr>
          <p:cNvPr id="6" name="TextBox 5"/>
          <p:cNvSpPr txBox="1"/>
          <p:nvPr/>
        </p:nvSpPr>
        <p:spPr>
          <a:xfrm rot="16200000">
            <a:off x="260866" y="1720334"/>
            <a:ext cx="2438400" cy="369332"/>
          </a:xfrm>
          <a:prstGeom prst="rect">
            <a:avLst/>
          </a:prstGeom>
          <a:solidFill>
            <a:srgbClr val="FFFF99"/>
          </a:solidFill>
          <a:ln>
            <a:solidFill>
              <a:srgbClr val="C00000"/>
            </a:solidFill>
          </a:ln>
        </p:spPr>
        <p:txBody>
          <a:bodyPr wrap="square" rtlCol="0">
            <a:spAutoFit/>
          </a:bodyPr>
          <a:lstStyle/>
          <a:p>
            <a:r>
              <a:rPr lang="hi-IN" b="1" dirty="0" smtClean="0">
                <a:solidFill>
                  <a:srgbClr val="0000CC"/>
                </a:solidFill>
                <a:latin typeface="Arial Unicode MS" pitchFamily="34" charset="-128"/>
                <a:ea typeface="Arial Unicode MS" pitchFamily="34" charset="-128"/>
                <a:cs typeface="Arial Unicode MS" pitchFamily="34" charset="-128"/>
              </a:rPr>
              <a:t>असहमति के शास्त्रीय भेद </a:t>
            </a:r>
            <a:r>
              <a:rPr lang="en-US" b="1" dirty="0" smtClean="0">
                <a:solidFill>
                  <a:srgbClr val="0000CC"/>
                </a:solidFill>
                <a:latin typeface="Arial Unicode MS" pitchFamily="34" charset="-128"/>
                <a:ea typeface="Arial Unicode MS" pitchFamily="34" charset="-128"/>
                <a:cs typeface="Arial Unicode MS" pitchFamily="34" charset="-128"/>
              </a:rPr>
              <a:t> </a:t>
            </a:r>
            <a:endParaRPr lang="en-US" b="1" dirty="0">
              <a:solidFill>
                <a:srgbClr val="0000CC"/>
              </a:solidFill>
              <a:latin typeface="Arial Unicode MS" pitchFamily="34" charset="-128"/>
              <a:ea typeface="Arial Unicode MS" pitchFamily="34" charset="-128"/>
              <a:cs typeface="Arial Unicode MS" pitchFamily="34" charset="-128"/>
            </a:endParaRPr>
          </a:p>
        </p:txBody>
      </p:sp>
      <p:sp>
        <p:nvSpPr>
          <p:cNvPr id="7" name="TextBox 6"/>
          <p:cNvSpPr txBox="1"/>
          <p:nvPr/>
        </p:nvSpPr>
        <p:spPr>
          <a:xfrm>
            <a:off x="1676400" y="685800"/>
            <a:ext cx="2438400" cy="369332"/>
          </a:xfrm>
          <a:prstGeom prst="rect">
            <a:avLst/>
          </a:prstGeom>
          <a:solidFill>
            <a:srgbClr val="FFFF99"/>
          </a:solidFill>
          <a:ln>
            <a:solidFill>
              <a:srgbClr val="C00000"/>
            </a:solidFill>
          </a:ln>
        </p:spPr>
        <p:txBody>
          <a:bodyPr wrap="square" rtlCol="0">
            <a:spAutoFit/>
          </a:bodyPr>
          <a:lstStyle/>
          <a:p>
            <a:r>
              <a:rPr lang="hi-IN" b="1" dirty="0" smtClean="0">
                <a:solidFill>
                  <a:srgbClr val="0000CC"/>
                </a:solidFill>
                <a:latin typeface="Arial Unicode MS" pitchFamily="34" charset="-128"/>
                <a:ea typeface="Arial Unicode MS" pitchFamily="34" charset="-128"/>
                <a:cs typeface="Arial Unicode MS" pitchFamily="34" charset="-128"/>
              </a:rPr>
              <a:t>दृष्टि आधारित असहमति  </a:t>
            </a:r>
            <a:r>
              <a:rPr lang="en-US" b="1" dirty="0" smtClean="0">
                <a:solidFill>
                  <a:srgbClr val="0000CC"/>
                </a:solidFill>
                <a:latin typeface="Arial Unicode MS" pitchFamily="34" charset="-128"/>
                <a:ea typeface="Arial Unicode MS" pitchFamily="34" charset="-128"/>
                <a:cs typeface="Arial Unicode MS" pitchFamily="34" charset="-128"/>
              </a:rPr>
              <a:t> </a:t>
            </a:r>
            <a:endParaRPr lang="en-US" b="1" dirty="0">
              <a:solidFill>
                <a:srgbClr val="0000CC"/>
              </a:solidFill>
              <a:latin typeface="Arial Unicode MS" pitchFamily="34" charset="-128"/>
              <a:ea typeface="Arial Unicode MS" pitchFamily="34" charset="-128"/>
              <a:cs typeface="Arial Unicode MS" pitchFamily="34" charset="-128"/>
            </a:endParaRPr>
          </a:p>
        </p:txBody>
      </p:sp>
      <p:sp>
        <p:nvSpPr>
          <p:cNvPr id="8" name="TextBox 7"/>
          <p:cNvSpPr txBox="1"/>
          <p:nvPr/>
        </p:nvSpPr>
        <p:spPr>
          <a:xfrm>
            <a:off x="1676400" y="2667000"/>
            <a:ext cx="2438400" cy="369332"/>
          </a:xfrm>
          <a:prstGeom prst="rect">
            <a:avLst/>
          </a:prstGeom>
          <a:solidFill>
            <a:srgbClr val="FFFF99"/>
          </a:solidFill>
          <a:ln>
            <a:solidFill>
              <a:srgbClr val="C00000"/>
            </a:solidFill>
          </a:ln>
        </p:spPr>
        <p:txBody>
          <a:bodyPr wrap="square" rtlCol="0">
            <a:spAutoFit/>
          </a:bodyPr>
          <a:lstStyle/>
          <a:p>
            <a:r>
              <a:rPr lang="hi-IN" b="1" dirty="0" smtClean="0">
                <a:solidFill>
                  <a:srgbClr val="0000CC"/>
                </a:solidFill>
                <a:latin typeface="Arial Unicode MS" pitchFamily="34" charset="-128"/>
                <a:ea typeface="Arial Unicode MS" pitchFamily="34" charset="-128"/>
                <a:cs typeface="Arial Unicode MS" pitchFamily="34" charset="-128"/>
              </a:rPr>
              <a:t>सृष्टि आधारित असहमति  </a:t>
            </a:r>
            <a:r>
              <a:rPr lang="en-US" b="1" dirty="0" smtClean="0">
                <a:solidFill>
                  <a:srgbClr val="0000CC"/>
                </a:solidFill>
                <a:latin typeface="Arial Unicode MS" pitchFamily="34" charset="-128"/>
                <a:ea typeface="Arial Unicode MS" pitchFamily="34" charset="-128"/>
                <a:cs typeface="Arial Unicode MS" pitchFamily="34" charset="-128"/>
              </a:rPr>
              <a:t> </a:t>
            </a:r>
            <a:endParaRPr lang="en-US" b="1" dirty="0">
              <a:solidFill>
                <a:srgbClr val="0000CC"/>
              </a:solidFill>
              <a:latin typeface="Arial Unicode MS" pitchFamily="34" charset="-128"/>
              <a:ea typeface="Arial Unicode MS" pitchFamily="34" charset="-128"/>
              <a:cs typeface="Arial Unicode MS" pitchFamily="34" charset="-128"/>
            </a:endParaRPr>
          </a:p>
        </p:txBody>
      </p:sp>
      <p:sp>
        <p:nvSpPr>
          <p:cNvPr id="9" name="TextBox 8"/>
          <p:cNvSpPr txBox="1"/>
          <p:nvPr/>
        </p:nvSpPr>
        <p:spPr>
          <a:xfrm>
            <a:off x="5257800" y="152400"/>
            <a:ext cx="2133600" cy="369332"/>
          </a:xfrm>
          <a:prstGeom prst="rect">
            <a:avLst/>
          </a:prstGeom>
          <a:solidFill>
            <a:srgbClr val="FFFF99"/>
          </a:solidFill>
          <a:ln>
            <a:solidFill>
              <a:srgbClr val="C00000"/>
            </a:solidFill>
          </a:ln>
        </p:spPr>
        <p:txBody>
          <a:bodyPr wrap="square" rtlCol="0">
            <a:spAutoFit/>
          </a:bodyPr>
          <a:lstStyle/>
          <a:p>
            <a:r>
              <a:rPr lang="hi-IN" b="1" dirty="0" smtClean="0">
                <a:solidFill>
                  <a:srgbClr val="0000CC"/>
                </a:solidFill>
                <a:latin typeface="Arial Unicode MS" pitchFamily="34" charset="-128"/>
                <a:ea typeface="Arial Unicode MS" pitchFamily="34" charset="-128"/>
                <a:cs typeface="Arial Unicode MS" pitchFamily="34" charset="-128"/>
              </a:rPr>
              <a:t>आवच्छेदिक असहमति  </a:t>
            </a:r>
            <a:r>
              <a:rPr lang="en-US" b="1" dirty="0" smtClean="0">
                <a:solidFill>
                  <a:srgbClr val="0000CC"/>
                </a:solidFill>
                <a:latin typeface="Arial Unicode MS" pitchFamily="34" charset="-128"/>
                <a:ea typeface="Arial Unicode MS" pitchFamily="34" charset="-128"/>
                <a:cs typeface="Arial Unicode MS" pitchFamily="34" charset="-128"/>
              </a:rPr>
              <a:t> </a:t>
            </a:r>
            <a:endParaRPr lang="en-US" b="1" dirty="0">
              <a:solidFill>
                <a:srgbClr val="0000CC"/>
              </a:solidFill>
              <a:latin typeface="Arial Unicode MS" pitchFamily="34" charset="-128"/>
              <a:ea typeface="Arial Unicode MS" pitchFamily="34" charset="-128"/>
              <a:cs typeface="Arial Unicode MS" pitchFamily="34" charset="-128"/>
            </a:endParaRPr>
          </a:p>
        </p:txBody>
      </p:sp>
      <p:sp>
        <p:nvSpPr>
          <p:cNvPr id="10" name="TextBox 9"/>
          <p:cNvSpPr txBox="1"/>
          <p:nvPr/>
        </p:nvSpPr>
        <p:spPr>
          <a:xfrm>
            <a:off x="5257800" y="685800"/>
            <a:ext cx="2133600" cy="369332"/>
          </a:xfrm>
          <a:prstGeom prst="rect">
            <a:avLst/>
          </a:prstGeom>
          <a:solidFill>
            <a:srgbClr val="FFFF99"/>
          </a:solidFill>
          <a:ln>
            <a:solidFill>
              <a:srgbClr val="C00000"/>
            </a:solidFill>
          </a:ln>
        </p:spPr>
        <p:txBody>
          <a:bodyPr wrap="square" rtlCol="0">
            <a:spAutoFit/>
          </a:bodyPr>
          <a:lstStyle/>
          <a:p>
            <a:r>
              <a:rPr lang="hi-IN" b="1" dirty="0" smtClean="0">
                <a:solidFill>
                  <a:srgbClr val="0000CC"/>
                </a:solidFill>
                <a:latin typeface="Arial Unicode MS" pitchFamily="34" charset="-128"/>
                <a:ea typeface="Arial Unicode MS" pitchFamily="34" charset="-128"/>
                <a:cs typeface="Arial Unicode MS" pitchFamily="34" charset="-128"/>
              </a:rPr>
              <a:t>प्रातिबिम्बिक असहमति  </a:t>
            </a:r>
            <a:r>
              <a:rPr lang="en-US" b="1" dirty="0" smtClean="0">
                <a:solidFill>
                  <a:srgbClr val="0000CC"/>
                </a:solidFill>
                <a:latin typeface="Arial Unicode MS" pitchFamily="34" charset="-128"/>
                <a:ea typeface="Arial Unicode MS" pitchFamily="34" charset="-128"/>
                <a:cs typeface="Arial Unicode MS" pitchFamily="34" charset="-128"/>
              </a:rPr>
              <a:t> </a:t>
            </a:r>
            <a:endParaRPr lang="en-US" b="1" dirty="0">
              <a:solidFill>
                <a:srgbClr val="0000CC"/>
              </a:solidFill>
              <a:latin typeface="Arial Unicode MS" pitchFamily="34" charset="-128"/>
              <a:ea typeface="Arial Unicode MS" pitchFamily="34" charset="-128"/>
              <a:cs typeface="Arial Unicode MS" pitchFamily="34" charset="-128"/>
            </a:endParaRPr>
          </a:p>
        </p:txBody>
      </p:sp>
      <p:sp>
        <p:nvSpPr>
          <p:cNvPr id="11" name="TextBox 10"/>
          <p:cNvSpPr txBox="1"/>
          <p:nvPr/>
        </p:nvSpPr>
        <p:spPr>
          <a:xfrm>
            <a:off x="5410200" y="1219200"/>
            <a:ext cx="2133600" cy="369332"/>
          </a:xfrm>
          <a:prstGeom prst="rect">
            <a:avLst/>
          </a:prstGeom>
          <a:solidFill>
            <a:srgbClr val="FFFF99"/>
          </a:solidFill>
          <a:ln>
            <a:solidFill>
              <a:srgbClr val="C00000"/>
            </a:solidFill>
          </a:ln>
        </p:spPr>
        <p:txBody>
          <a:bodyPr wrap="square" rtlCol="0">
            <a:spAutoFit/>
          </a:bodyPr>
          <a:lstStyle/>
          <a:p>
            <a:r>
              <a:rPr lang="hi-IN" b="1" dirty="0" smtClean="0">
                <a:solidFill>
                  <a:srgbClr val="0000CC"/>
                </a:solidFill>
                <a:latin typeface="Arial Unicode MS" pitchFamily="34" charset="-128"/>
                <a:ea typeface="Arial Unicode MS" pitchFamily="34" charset="-128"/>
                <a:cs typeface="Arial Unicode MS" pitchFamily="34" charset="-128"/>
              </a:rPr>
              <a:t>आभासिकीय असहमति  </a:t>
            </a:r>
            <a:r>
              <a:rPr lang="en-US" b="1" dirty="0" smtClean="0">
                <a:solidFill>
                  <a:srgbClr val="0000CC"/>
                </a:solidFill>
                <a:latin typeface="Arial Unicode MS" pitchFamily="34" charset="-128"/>
                <a:ea typeface="Arial Unicode MS" pitchFamily="34" charset="-128"/>
                <a:cs typeface="Arial Unicode MS" pitchFamily="34" charset="-128"/>
              </a:rPr>
              <a:t> </a:t>
            </a:r>
            <a:endParaRPr lang="en-US" b="1" dirty="0">
              <a:solidFill>
                <a:srgbClr val="0000CC"/>
              </a:solidFill>
              <a:latin typeface="Arial Unicode MS" pitchFamily="34" charset="-128"/>
              <a:ea typeface="Arial Unicode MS" pitchFamily="34" charset="-128"/>
              <a:cs typeface="Arial Unicode MS" pitchFamily="34" charset="-128"/>
            </a:endParaRPr>
          </a:p>
        </p:txBody>
      </p:sp>
      <p:cxnSp>
        <p:nvCxnSpPr>
          <p:cNvPr id="13" name="Straight Arrow Connector 12"/>
          <p:cNvCxnSpPr>
            <a:stCxn id="7" idx="3"/>
          </p:cNvCxnSpPr>
          <p:nvPr/>
        </p:nvCxnSpPr>
        <p:spPr>
          <a:xfrm flipV="1">
            <a:off x="4114800" y="304800"/>
            <a:ext cx="990600" cy="565666"/>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7" idx="3"/>
            <a:endCxn id="11" idx="1"/>
          </p:cNvCxnSpPr>
          <p:nvPr/>
        </p:nvCxnSpPr>
        <p:spPr>
          <a:xfrm>
            <a:off x="4114800" y="870466"/>
            <a:ext cx="1295400" cy="53340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endCxn id="10" idx="1"/>
          </p:cNvCxnSpPr>
          <p:nvPr/>
        </p:nvCxnSpPr>
        <p:spPr>
          <a:xfrm>
            <a:off x="4191000" y="838200"/>
            <a:ext cx="1066800" cy="32266"/>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4267200" y="2209800"/>
            <a:ext cx="990600" cy="53340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4191000" y="2819400"/>
            <a:ext cx="1447800" cy="22860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5410200" y="1981200"/>
            <a:ext cx="2438400" cy="369332"/>
          </a:xfrm>
          <a:prstGeom prst="rect">
            <a:avLst/>
          </a:prstGeom>
          <a:solidFill>
            <a:srgbClr val="FFFF99"/>
          </a:solidFill>
          <a:ln>
            <a:solidFill>
              <a:srgbClr val="C00000"/>
            </a:solidFill>
          </a:ln>
        </p:spPr>
        <p:txBody>
          <a:bodyPr wrap="square" rtlCol="0">
            <a:spAutoFit/>
          </a:bodyPr>
          <a:lstStyle/>
          <a:p>
            <a:r>
              <a:rPr lang="hi-IN" b="1" dirty="0" smtClean="0">
                <a:solidFill>
                  <a:srgbClr val="0000CC"/>
                </a:solidFill>
                <a:latin typeface="Arial Unicode MS" pitchFamily="34" charset="-128"/>
                <a:ea typeface="Arial Unicode MS" pitchFamily="34" charset="-128"/>
                <a:cs typeface="Arial Unicode MS" pitchFamily="34" charset="-128"/>
              </a:rPr>
              <a:t>प्रातिभासिकीय असहमति  </a:t>
            </a:r>
            <a:r>
              <a:rPr lang="en-US" b="1" dirty="0" smtClean="0">
                <a:solidFill>
                  <a:srgbClr val="0000CC"/>
                </a:solidFill>
                <a:latin typeface="Arial Unicode MS" pitchFamily="34" charset="-128"/>
                <a:ea typeface="Arial Unicode MS" pitchFamily="34" charset="-128"/>
                <a:cs typeface="Arial Unicode MS" pitchFamily="34" charset="-128"/>
              </a:rPr>
              <a:t> </a:t>
            </a:r>
            <a:endParaRPr lang="en-US" b="1" dirty="0">
              <a:solidFill>
                <a:srgbClr val="0000CC"/>
              </a:solidFill>
              <a:latin typeface="Arial Unicode MS" pitchFamily="34" charset="-128"/>
              <a:ea typeface="Arial Unicode MS" pitchFamily="34" charset="-128"/>
              <a:cs typeface="Arial Unicode MS" pitchFamily="34" charset="-128"/>
            </a:endParaRPr>
          </a:p>
        </p:txBody>
      </p:sp>
      <p:sp>
        <p:nvSpPr>
          <p:cNvPr id="29" name="TextBox 28"/>
          <p:cNvSpPr txBox="1"/>
          <p:nvPr/>
        </p:nvSpPr>
        <p:spPr>
          <a:xfrm>
            <a:off x="5562600" y="2667000"/>
            <a:ext cx="2286000" cy="369332"/>
          </a:xfrm>
          <a:prstGeom prst="rect">
            <a:avLst/>
          </a:prstGeom>
          <a:solidFill>
            <a:srgbClr val="FFFF99"/>
          </a:solidFill>
          <a:ln>
            <a:solidFill>
              <a:srgbClr val="C00000"/>
            </a:solidFill>
          </a:ln>
        </p:spPr>
        <p:txBody>
          <a:bodyPr wrap="square" rtlCol="0">
            <a:spAutoFit/>
          </a:bodyPr>
          <a:lstStyle/>
          <a:p>
            <a:r>
              <a:rPr lang="hi-IN" b="1" dirty="0" smtClean="0">
                <a:solidFill>
                  <a:srgbClr val="0000CC"/>
                </a:solidFill>
                <a:latin typeface="Arial Unicode MS" pitchFamily="34" charset="-128"/>
                <a:ea typeface="Arial Unicode MS" pitchFamily="34" charset="-128"/>
                <a:cs typeface="Arial Unicode MS" pitchFamily="34" charset="-128"/>
              </a:rPr>
              <a:t>व्यावहारिकी असहमति  </a:t>
            </a:r>
            <a:r>
              <a:rPr lang="en-US" b="1" dirty="0" smtClean="0">
                <a:solidFill>
                  <a:srgbClr val="0000CC"/>
                </a:solidFill>
                <a:latin typeface="Arial Unicode MS" pitchFamily="34" charset="-128"/>
                <a:ea typeface="Arial Unicode MS" pitchFamily="34" charset="-128"/>
                <a:cs typeface="Arial Unicode MS" pitchFamily="34" charset="-128"/>
              </a:rPr>
              <a:t> </a:t>
            </a:r>
            <a:endParaRPr lang="en-US" b="1" dirty="0">
              <a:solidFill>
                <a:srgbClr val="0000CC"/>
              </a:solidFill>
              <a:latin typeface="Arial Unicode MS" pitchFamily="34" charset="-128"/>
              <a:ea typeface="Arial Unicode MS" pitchFamily="34" charset="-128"/>
              <a:cs typeface="Arial Unicode MS" pitchFamily="34" charset="-128"/>
            </a:endParaRPr>
          </a:p>
        </p:txBody>
      </p:sp>
      <p:pic>
        <p:nvPicPr>
          <p:cNvPr id="31" name="Picture 10" descr="C:\Users\hp\Desktop\download (2).jpg"/>
          <p:cNvPicPr>
            <a:picLocks noChangeAspect="1" noChangeArrowheads="1"/>
          </p:cNvPicPr>
          <p:nvPr/>
        </p:nvPicPr>
        <p:blipFill>
          <a:blip r:embed="rId2"/>
          <a:srcRect/>
          <a:stretch>
            <a:fillRect/>
          </a:stretch>
        </p:blipFill>
        <p:spPr bwMode="auto">
          <a:xfrm>
            <a:off x="7772400" y="3581400"/>
            <a:ext cx="1066800" cy="2590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28600"/>
            <a:ext cx="9144000" cy="5632311"/>
          </a:xfrm>
          <a:prstGeom prst="rect">
            <a:avLst/>
          </a:prstGeom>
          <a:noFill/>
          <a:ln>
            <a:solidFill>
              <a:schemeClr val="accent1"/>
            </a:solidFill>
          </a:ln>
        </p:spPr>
        <p:txBody>
          <a:bodyPr wrap="square" rtlCol="0">
            <a:spAutoFit/>
          </a:bodyPr>
          <a:lstStyle/>
          <a:p>
            <a:r>
              <a:rPr lang="hi-IN" b="1" dirty="0" smtClean="0">
                <a:latin typeface="Arial Unicode MS" pitchFamily="34" charset="-128"/>
                <a:ea typeface="Arial Unicode MS" pitchFamily="34" charset="-128"/>
                <a:cs typeface="Arial Unicode MS" pitchFamily="34" charset="-128"/>
                <a:hlinkClick r:id="rId2"/>
              </a:rPr>
              <a:t>लोकतंत्र </a:t>
            </a:r>
            <a:r>
              <a:rPr lang="hi-IN" b="1" dirty="0" smtClean="0">
                <a:latin typeface="Arial Unicode MS" pitchFamily="34" charset="-128"/>
                <a:ea typeface="Arial Unicode MS" pitchFamily="34" charset="-128"/>
                <a:cs typeface="Arial Unicode MS" pitchFamily="34" charset="-128"/>
              </a:rPr>
              <a:t>की अवधारणा वेदों की देन है। ऋग्</a:t>
            </a:r>
            <a:r>
              <a:rPr lang="hi-IN" b="1" dirty="0" smtClean="0">
                <a:latin typeface="Arial Unicode MS" pitchFamily="34" charset="-128"/>
                <a:ea typeface="Arial Unicode MS" pitchFamily="34" charset="-128"/>
                <a:cs typeface="Arial Unicode MS" pitchFamily="34" charset="-128"/>
                <a:hlinkClick r:id="rId3"/>
              </a:rPr>
              <a:t>वेद </a:t>
            </a:r>
            <a:r>
              <a:rPr lang="hi-IN" b="1" dirty="0" smtClean="0">
                <a:latin typeface="Arial Unicode MS" pitchFamily="34" charset="-128"/>
                <a:ea typeface="Arial Unicode MS" pitchFamily="34" charset="-128"/>
                <a:cs typeface="Arial Unicode MS" pitchFamily="34" charset="-128"/>
              </a:rPr>
              <a:t>में सभा और समिति का जिक्र मिलता है जिसमें राजा, मंत्री और विद्वानों से विचार-विमर्श करने के बाद ही कोई फैसला लेता था। वैदिक काल में </a:t>
            </a:r>
            <a:r>
              <a:rPr lang="hi-IN" b="1" dirty="0" smtClean="0">
                <a:latin typeface="Arial Unicode MS" pitchFamily="34" charset="-128"/>
                <a:ea typeface="Arial Unicode MS" pitchFamily="34" charset="-128"/>
                <a:cs typeface="Arial Unicode MS" pitchFamily="34" charset="-128"/>
                <a:hlinkClick r:id="rId4"/>
              </a:rPr>
              <a:t>इंद्र </a:t>
            </a:r>
            <a:r>
              <a:rPr lang="hi-IN" b="1" dirty="0" smtClean="0">
                <a:latin typeface="Arial Unicode MS" pitchFamily="34" charset="-128"/>
                <a:ea typeface="Arial Unicode MS" pitchFamily="34" charset="-128"/>
                <a:cs typeface="Arial Unicode MS" pitchFamily="34" charset="-128"/>
              </a:rPr>
              <a:t>का चयन भी इसी आधार पर होता था। इंद्र नाम का एक पद होता था जिसे राजाओं का राजा कहा जाता था।</a:t>
            </a:r>
          </a:p>
          <a:p>
            <a:r>
              <a:rPr lang="hi-IN" b="1" dirty="0" smtClean="0">
                <a:latin typeface="Arial Unicode MS" pitchFamily="34" charset="-128"/>
                <a:ea typeface="Arial Unicode MS" pitchFamily="34" charset="-128"/>
                <a:cs typeface="Arial Unicode MS" pitchFamily="34" charset="-128"/>
              </a:rPr>
              <a:t>भारत में </a:t>
            </a:r>
            <a:r>
              <a:rPr lang="hi-IN" b="1" dirty="0" smtClean="0">
                <a:latin typeface="Arial Unicode MS" pitchFamily="34" charset="-128"/>
                <a:ea typeface="Arial Unicode MS" pitchFamily="34" charset="-128"/>
                <a:cs typeface="Arial Unicode MS" pitchFamily="34" charset="-128"/>
                <a:hlinkClick r:id="rId5"/>
              </a:rPr>
              <a:t>गणतंत्र </a:t>
            </a:r>
            <a:r>
              <a:rPr lang="hi-IN" b="1" dirty="0" smtClean="0">
                <a:latin typeface="Arial Unicode MS" pitchFamily="34" charset="-128"/>
                <a:ea typeface="Arial Unicode MS" pitchFamily="34" charset="-128"/>
                <a:cs typeface="Arial Unicode MS" pitchFamily="34" charset="-128"/>
              </a:rPr>
              <a:t>का विचार वैदिक काल से चला आ रहा है। गणतंत्र शब्द का प्रयोग </a:t>
            </a:r>
            <a:r>
              <a:rPr lang="hi-IN" b="1" dirty="0" smtClean="0">
                <a:latin typeface="Arial Unicode MS" pitchFamily="34" charset="-128"/>
                <a:ea typeface="Arial Unicode MS" pitchFamily="34" charset="-128"/>
                <a:cs typeface="Arial Unicode MS" pitchFamily="34" charset="-128"/>
                <a:hlinkClick r:id="rId6"/>
              </a:rPr>
              <a:t>ऋग्वेद </a:t>
            </a:r>
            <a:r>
              <a:rPr lang="hi-IN" b="1" dirty="0" smtClean="0">
                <a:latin typeface="Arial Unicode MS" pitchFamily="34" charset="-128"/>
                <a:ea typeface="Arial Unicode MS" pitchFamily="34" charset="-128"/>
                <a:cs typeface="Arial Unicode MS" pitchFamily="34" charset="-128"/>
              </a:rPr>
              <a:t>में चालीस बार, अथर्ववेद में 9 बार और ब्राह्मण ग्रंथों में अनेक बार किया गया है। वैदिक साहित्य से यह जानकारी मिलती है कि उस काल में अधिकांश स्थानों पर यहां गणतंत्रीय व्यवस्था ही थी। महाभारत में भी लोकतंत्र के इसके सूत्र मिलते हैं।</a:t>
            </a:r>
          </a:p>
          <a:p>
            <a:r>
              <a:rPr lang="hi-IN" b="1" dirty="0" smtClean="0">
                <a:latin typeface="Arial Unicode MS" pitchFamily="34" charset="-128"/>
                <a:ea typeface="Arial Unicode MS" pitchFamily="34" charset="-128"/>
                <a:cs typeface="Arial Unicode MS" pitchFamily="34" charset="-128"/>
              </a:rPr>
              <a:t>महाभारत के बाद बौद्धकाल में (450 ई.पू. से 350 ई.) में भी चर्चित </a:t>
            </a:r>
            <a:r>
              <a:rPr lang="hi-IN" b="1" dirty="0" smtClean="0">
                <a:latin typeface="Arial Unicode MS" pitchFamily="34" charset="-128"/>
                <a:ea typeface="Arial Unicode MS" pitchFamily="34" charset="-128"/>
                <a:cs typeface="Arial Unicode MS" pitchFamily="34" charset="-128"/>
                <a:hlinkClick r:id="rId7"/>
              </a:rPr>
              <a:t>गणराज्य </a:t>
            </a:r>
            <a:r>
              <a:rPr lang="hi-IN" b="1" dirty="0" smtClean="0">
                <a:latin typeface="Arial Unicode MS" pitchFamily="34" charset="-128"/>
                <a:ea typeface="Arial Unicode MS" pitchFamily="34" charset="-128"/>
                <a:cs typeface="Arial Unicode MS" pitchFamily="34" charset="-128"/>
              </a:rPr>
              <a:t>थे। जैसे पिप्पली वन के मौर्य, कुशीनगर और काशी के मल्ल, कपिलवस्तु के शाक्य, मिथिला के विदेह और वैशाली के लिच्छवी का नाम प्रमुख रूप से लिया जा सकता है। इसके बाद अटल, अराट, मालव और मिसोई नामक गणराज्यों का भी जिक्र किया जाता है। बौद्ध काल में वज्जी, लिच्छवी, वैशाली, बृजक, मल्लक, मदक, सोमबस्ती और कम्बोज जैसे गंणतंत्र संघ लोकतांत्रिक व्यवस्था के उदाहरण हैं। वैशाली के पहले राजा विशाल को चुनाव द्वारा चुना गया था।</a:t>
            </a:r>
          </a:p>
          <a:p>
            <a:r>
              <a:rPr lang="hi-IN" b="1" dirty="0" smtClean="0">
                <a:latin typeface="Arial Unicode MS" pitchFamily="34" charset="-128"/>
                <a:ea typeface="Arial Unicode MS" pitchFamily="34" charset="-128"/>
                <a:cs typeface="Arial Unicode MS" pitchFamily="34" charset="-128"/>
              </a:rPr>
              <a:t>कौटिल्य अपने अर्थशास्त्र में लिखते हैं कि गणराज्य दो तरह के होते हैं, पहला अयुध्य गणराज्य अर्थात ऐसा गणराज्य जिसमें केवल राजा ही फैसले लेते हैं, दूसरा है श्रेणी गणराज्य जिसमें हर कोई भाग ले सकता है। कौटिल्य के पहले पाणिनी ने कुछ गणराज्यों का वर्णन अपने व्याकरण में किया है। </a:t>
            </a:r>
            <a:r>
              <a:rPr lang="hi-IN" b="1" dirty="0" smtClean="0">
                <a:solidFill>
                  <a:srgbClr val="FF0000"/>
                </a:solidFill>
                <a:latin typeface="Arial Unicode MS" pitchFamily="34" charset="-128"/>
                <a:ea typeface="Arial Unicode MS" pitchFamily="34" charset="-128"/>
                <a:cs typeface="Arial Unicode MS" pitchFamily="34" charset="-128"/>
              </a:rPr>
              <a:t>पाणिनी</a:t>
            </a:r>
            <a:r>
              <a:rPr lang="hi-IN" b="1" dirty="0" smtClean="0">
                <a:latin typeface="Arial Unicode MS" pitchFamily="34" charset="-128"/>
                <a:ea typeface="Arial Unicode MS" pitchFamily="34" charset="-128"/>
                <a:cs typeface="Arial Unicode MS" pitchFamily="34" charset="-128"/>
              </a:rPr>
              <a:t> की अष्ठाध्यायी में </a:t>
            </a:r>
            <a:r>
              <a:rPr lang="hi-IN" b="1" dirty="0" smtClean="0">
                <a:latin typeface="Arial Unicode MS" pitchFamily="34" charset="-128"/>
                <a:ea typeface="Arial Unicode MS" pitchFamily="34" charset="-128"/>
                <a:cs typeface="Arial Unicode MS" pitchFamily="34" charset="-128"/>
                <a:hlinkClick r:id="rId8"/>
              </a:rPr>
              <a:t>जनपद </a:t>
            </a:r>
            <a:r>
              <a:rPr lang="hi-IN" b="1" dirty="0" smtClean="0">
                <a:latin typeface="Arial Unicode MS" pitchFamily="34" charset="-128"/>
                <a:ea typeface="Arial Unicode MS" pitchFamily="34" charset="-128"/>
                <a:cs typeface="Arial Unicode MS" pitchFamily="34" charset="-128"/>
              </a:rPr>
              <a:t>शब्द का उल्लेख अनेक स्थानों पर किया गया है, जिनकी शासनव्यवस्था जनता द्वारा चुने हुए प्रतिनिधियों के हाथों में रहती थी।</a:t>
            </a:r>
          </a:p>
          <a:p>
            <a:r>
              <a:rPr lang="hi-IN" b="1" dirty="0" smtClean="0">
                <a:latin typeface="Arial Unicode MS" pitchFamily="34" charset="-128"/>
                <a:ea typeface="Arial Unicode MS" pitchFamily="34" charset="-128"/>
                <a:cs typeface="Arial Unicode MS" pitchFamily="34" charset="-128"/>
              </a:rPr>
              <a:t>अत: यह निश्चित रूप से कहा जा सकता है कि यूनान के गणतंत्रों से पहले ही भारत में गणराज्यों का जाल बिछा हुआ था। यूनान ने भारत को देखकर ही गणराज्यों की स्थापना की थी। यूनान के राजदूत मेगास्थनीज ने भी अपनी पुस्तक में क्षुद्रक, मालव और शिवि आदि गणराज्यों का वर्णन किया है।</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AutoShape 2" descr="Image result for dissent quotes in hind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28" name="AutoShape 4" descr="Image result for dissent in democracy quo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 name="TextBox 3"/>
          <p:cNvSpPr txBox="1"/>
          <p:nvPr/>
        </p:nvSpPr>
        <p:spPr>
          <a:xfrm>
            <a:off x="152400" y="381000"/>
            <a:ext cx="8763000" cy="1200329"/>
          </a:xfrm>
          <a:prstGeom prst="rect">
            <a:avLst/>
          </a:prstGeom>
          <a:noFill/>
        </p:spPr>
        <p:txBody>
          <a:bodyPr wrap="square" rtlCol="0">
            <a:spAutoFit/>
          </a:bodyPr>
          <a:lstStyle/>
          <a:p>
            <a:r>
              <a:rPr lang="en-US" sz="2400" b="1" dirty="0" smtClean="0">
                <a:latin typeface="Times New Roman" pitchFamily="18" charset="0"/>
                <a:cs typeface="Times New Roman" pitchFamily="18" charset="0"/>
                <a:hlinkClick r:id="rId2" tooltip="w:Dissent"/>
              </a:rPr>
              <a:t>Dissent</a:t>
            </a:r>
            <a:r>
              <a:rPr lang="en-US" sz="2400" dirty="0" smtClean="0">
                <a:latin typeface="Times New Roman" pitchFamily="18" charset="0"/>
                <a:cs typeface="Times New Roman" pitchFamily="18" charset="0"/>
              </a:rPr>
              <a:t> is a sentiment or philosophy of non-agreement or opposition to a prevailing idea, such as a government's policies, or an entity – such as an individual or political party which advocates such policies. </a:t>
            </a:r>
            <a:endParaRPr lang="en-US" sz="2400" dirty="0">
              <a:latin typeface="Times New Roman" pitchFamily="18" charset="0"/>
              <a:cs typeface="Times New Roman" pitchFamily="18" charset="0"/>
            </a:endParaRPr>
          </a:p>
        </p:txBody>
      </p:sp>
      <p:sp>
        <p:nvSpPr>
          <p:cNvPr id="5" name="TextBox 4"/>
          <p:cNvSpPr txBox="1"/>
          <p:nvPr/>
        </p:nvSpPr>
        <p:spPr>
          <a:xfrm>
            <a:off x="0" y="1676400"/>
            <a:ext cx="8763000" cy="1200329"/>
          </a:xfrm>
          <a:prstGeom prst="rect">
            <a:avLst/>
          </a:prstGeom>
          <a:solidFill>
            <a:srgbClr val="FFFF99"/>
          </a:solidFill>
        </p:spPr>
        <p:txBody>
          <a:bodyPr wrap="square" rtlCol="0">
            <a:spAutoFit/>
          </a:bodyPr>
          <a:lstStyle/>
          <a:p>
            <a:r>
              <a:rPr lang="en-US" sz="2400" dirty="0" smtClean="0">
                <a:latin typeface="Times New Roman" pitchFamily="18" charset="0"/>
                <a:cs typeface="Times New Roman" pitchFamily="18" charset="0"/>
              </a:rPr>
              <a:t>Freedom of speech is useless without freedom of thought. And I fear that the politics of protest is shutting out the process of thought, so necessary to rational discussion</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
        <p:nvSpPr>
          <p:cNvPr id="9" name="TextBox 8"/>
          <p:cNvSpPr txBox="1"/>
          <p:nvPr/>
        </p:nvSpPr>
        <p:spPr>
          <a:xfrm>
            <a:off x="304800" y="3048000"/>
            <a:ext cx="8686800" cy="1107996"/>
          </a:xfrm>
          <a:prstGeom prst="rect">
            <a:avLst/>
          </a:prstGeom>
          <a:noFill/>
        </p:spPr>
        <p:txBody>
          <a:bodyPr wrap="square" rtlCol="0">
            <a:spAutoFit/>
          </a:bodyPr>
          <a:lstStyle/>
          <a:p>
            <a:r>
              <a:rPr lang="en-US" sz="2400" dirty="0" smtClean="0">
                <a:latin typeface="Times New Roman" pitchFamily="18" charset="0"/>
                <a:cs typeface="Times New Roman" pitchFamily="18" charset="0"/>
              </a:rPr>
              <a:t>In a democracy, non-governmental organizations provide a platform to civil society to dissent in an informed and reasoned manner </a:t>
            </a:r>
          </a:p>
          <a:p>
            <a:endParaRPr lang="en-US" dirty="0"/>
          </a:p>
        </p:txBody>
      </p:sp>
      <p:pic>
        <p:nvPicPr>
          <p:cNvPr id="7" name="Picture 9" descr="C:\Documents and Settings\admin\Desktop\images.jpg"/>
          <p:cNvPicPr>
            <a:picLocks noChangeAspect="1" noChangeArrowheads="1"/>
          </p:cNvPicPr>
          <p:nvPr/>
        </p:nvPicPr>
        <p:blipFill>
          <a:blip r:embed="rId3"/>
          <a:srcRect/>
          <a:stretch>
            <a:fillRect/>
          </a:stretch>
        </p:blipFill>
        <p:spPr bwMode="auto">
          <a:xfrm>
            <a:off x="381000" y="3962400"/>
            <a:ext cx="8534400" cy="2543175"/>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595</TotalTime>
  <Words>288</Words>
  <Application>Microsoft Office PowerPoint</Application>
  <PresentationFormat>On-screen Show (4:3)</PresentationFormat>
  <Paragraphs>42</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Slide 1</vt:lpstr>
      <vt:lpstr>Slide 2</vt:lpstr>
      <vt:lpstr>Slide 3</vt:lpstr>
      <vt:lpstr>Slide 4</vt:lpstr>
      <vt:lpstr>Slide 5</vt:lpstr>
      <vt:lpstr>Slide 6</vt:lpstr>
      <vt:lpstr>Slide 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abc</dc:creator>
  <cp:lastModifiedBy>abc</cp:lastModifiedBy>
  <cp:revision>36</cp:revision>
  <dcterms:created xsi:type="dcterms:W3CDTF">2018-09-12T03:23:33Z</dcterms:created>
  <dcterms:modified xsi:type="dcterms:W3CDTF">2018-09-15T05:32:38Z</dcterms:modified>
</cp:coreProperties>
</file>