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0" r:id="rId3"/>
    <p:sldId id="269" r:id="rId4"/>
    <p:sldId id="271" r:id="rId5"/>
    <p:sldId id="260" r:id="rId6"/>
    <p:sldId id="262" r:id="rId7"/>
    <p:sldId id="267" r:id="rId8"/>
    <p:sldId id="264" r:id="rId9"/>
    <p:sldId id="265" r:id="rId10"/>
    <p:sldId id="266" r:id="rId11"/>
    <p:sldId id="268" r:id="rId12"/>
    <p:sldId id="263" r:id="rId13"/>
    <p:sldId id="257" r:id="rId14"/>
    <p:sldId id="258" r:id="rId15"/>
    <p:sldId id="259"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0000CC"/>
    <a:srgbClr val="FFFF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9" d="100"/>
          <a:sy n="69" d="100"/>
        </p:scale>
        <p:origin x="-546"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FE5F1A4-63F2-4A9F-9FB2-8C4680BDFF4B}" type="datetimeFigureOut">
              <a:rPr lang="en-US" smtClean="0"/>
              <a:pPr/>
              <a:t>9/29/2018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0370B6-FE55-4582-8DAB-CFB1FFBADD6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FE5F1A4-63F2-4A9F-9FB2-8C4680BDFF4B}" type="datetimeFigureOut">
              <a:rPr lang="en-US" smtClean="0"/>
              <a:pPr/>
              <a:t>9/29/2018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0370B6-FE55-4582-8DAB-CFB1FFBADD6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FE5F1A4-63F2-4A9F-9FB2-8C4680BDFF4B}" type="datetimeFigureOut">
              <a:rPr lang="en-US" smtClean="0"/>
              <a:pPr/>
              <a:t>9/29/2018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0370B6-FE55-4582-8DAB-CFB1FFBADD6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FE5F1A4-63F2-4A9F-9FB2-8C4680BDFF4B}" type="datetimeFigureOut">
              <a:rPr lang="en-US" smtClean="0"/>
              <a:pPr/>
              <a:t>9/29/2018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0370B6-FE55-4582-8DAB-CFB1FFBADD6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FE5F1A4-63F2-4A9F-9FB2-8C4680BDFF4B}" type="datetimeFigureOut">
              <a:rPr lang="en-US" smtClean="0"/>
              <a:pPr/>
              <a:t>9/29/2018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80370B6-FE55-4582-8DAB-CFB1FFBADD6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FE5F1A4-63F2-4A9F-9FB2-8C4680BDFF4B}" type="datetimeFigureOut">
              <a:rPr lang="en-US" smtClean="0"/>
              <a:pPr/>
              <a:t>9/29/2018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80370B6-FE55-4582-8DAB-CFB1FFBADD6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FE5F1A4-63F2-4A9F-9FB2-8C4680BDFF4B}" type="datetimeFigureOut">
              <a:rPr lang="en-US" smtClean="0"/>
              <a:pPr/>
              <a:t>9/29/2018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80370B6-FE55-4582-8DAB-CFB1FFBADD6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FE5F1A4-63F2-4A9F-9FB2-8C4680BDFF4B}" type="datetimeFigureOut">
              <a:rPr lang="en-US" smtClean="0"/>
              <a:pPr/>
              <a:t>9/29/2018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0370B6-FE55-4582-8DAB-CFB1FFBADD6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FE5F1A4-63F2-4A9F-9FB2-8C4680BDFF4B}" type="datetimeFigureOut">
              <a:rPr lang="en-US" smtClean="0"/>
              <a:pPr/>
              <a:t>9/29/2018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0370B6-FE55-4582-8DAB-CFB1FFBADD6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FE5F1A4-63F2-4A9F-9FB2-8C4680BDFF4B}" type="datetimeFigureOut">
              <a:rPr lang="en-US" smtClean="0"/>
              <a:pPr/>
              <a:t>9/29/2018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0370B6-FE55-4582-8DAB-CFB1FFBADD6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FE5F1A4-63F2-4A9F-9FB2-8C4680BDFF4B}" type="datetimeFigureOut">
              <a:rPr lang="en-US" smtClean="0"/>
              <a:pPr/>
              <a:t>9/29/2018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0370B6-FE55-4582-8DAB-CFB1FFBADD6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5F1A4-63F2-4A9F-9FB2-8C4680BDFF4B}" type="datetimeFigureOut">
              <a:rPr lang="en-US" smtClean="0"/>
              <a:pPr/>
              <a:t>9/29/2018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0370B6-FE55-4582-8DAB-CFB1FFBADD6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en.wikipedia.org/wiki/K%C5%8Dan" TargetMode="External"/><Relationship Id="rId2" Type="http://schemas.openxmlformats.org/officeDocument/2006/relationships/hyperlink" Target="https://en.wikipedia.org/wiki/Zen" TargetMode="External"/><Relationship Id="rId1" Type="http://schemas.openxmlformats.org/officeDocument/2006/relationships/slideLayout" Target="../slideLayouts/slideLayout7.xml"/><Relationship Id="rId4" Type="http://schemas.openxmlformats.org/officeDocument/2006/relationships/hyperlink" Target="http://lifehacker.com/four-confusing-zen-quotes-and-what-you-can-learn-from-1676177538"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image" Target="../media/image14.jpeg"/><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2277547"/>
          </a:xfrm>
          <a:prstGeom prst="rect">
            <a:avLst/>
          </a:prstGeom>
          <a:solidFill>
            <a:srgbClr val="FFFF99"/>
          </a:solidFill>
          <a:ln>
            <a:solidFill>
              <a:srgbClr val="C00000"/>
            </a:solidFill>
          </a:ln>
        </p:spPr>
        <p:txBody>
          <a:bodyPr wrap="square" rtlCol="0">
            <a:spAutoFit/>
          </a:bodyPr>
          <a:lstStyle/>
          <a:p>
            <a:pPr algn="ctr"/>
            <a:r>
              <a:rPr lang="hi-IN" b="1" dirty="0">
                <a:solidFill>
                  <a:srgbClr val="C00000"/>
                </a:solidFill>
                <a:latin typeface="Arial Unicode MS" pitchFamily="34" charset="-128"/>
                <a:ea typeface="Arial Unicode MS" pitchFamily="34" charset="-128"/>
                <a:cs typeface="Arial Unicode MS" pitchFamily="34" charset="-128"/>
              </a:rPr>
              <a:t>(वेदव्यास संस्कृत की पुनः संरचना योजना के अधीन</a:t>
            </a:r>
            <a:r>
              <a:rPr lang="hi-IN" b="1" dirty="0" smtClean="0">
                <a:solidFill>
                  <a:srgbClr val="C00000"/>
                </a:solidFill>
                <a:latin typeface="Arial Unicode MS" pitchFamily="34" charset="-128"/>
                <a:ea typeface="Arial Unicode MS" pitchFamily="34" charset="-128"/>
                <a:cs typeface="Arial Unicode MS" pitchFamily="34" charset="-128"/>
              </a:rPr>
              <a:t>)</a:t>
            </a:r>
            <a:endParaRPr lang="en-US" b="1" dirty="0" smtClean="0">
              <a:solidFill>
                <a:srgbClr val="C00000"/>
              </a:solidFill>
              <a:latin typeface="Arial Unicode MS" pitchFamily="34" charset="-128"/>
              <a:ea typeface="Arial Unicode MS" pitchFamily="34" charset="-128"/>
              <a:cs typeface="Arial Unicode MS" pitchFamily="34" charset="-128"/>
            </a:endParaRPr>
          </a:p>
          <a:p>
            <a:pPr algn="ctr"/>
            <a:r>
              <a:rPr lang="hi-IN" b="1" dirty="0" smtClean="0">
                <a:solidFill>
                  <a:srgbClr val="C00000"/>
                </a:solidFill>
                <a:latin typeface="Arial Unicode MS" pitchFamily="34" charset="-128"/>
                <a:ea typeface="Arial Unicode MS" pitchFamily="34" charset="-128"/>
                <a:cs typeface="Arial Unicode MS" pitchFamily="34" charset="-128"/>
              </a:rPr>
              <a:t> </a:t>
            </a:r>
            <a:r>
              <a:rPr lang="hi-IN" sz="2000" b="1" dirty="0" smtClean="0">
                <a:solidFill>
                  <a:srgbClr val="0000CC"/>
                </a:solidFill>
                <a:latin typeface="Arial Unicode MS" pitchFamily="34" charset="-128"/>
                <a:ea typeface="Arial Unicode MS" pitchFamily="34" charset="-128"/>
                <a:cs typeface="Arial Unicode MS" pitchFamily="34" charset="-128"/>
              </a:rPr>
              <a:t>संस्कृत,हिन्दी, होम साईंस, संस्कृत साहित्य परिषद् , स. ध. मा. वि. शो. एवम् प्रशिक्षण केन्द्र, एस०डी० कालेज  (लाहौर), अम्बाला छावनी द्वारा आयोजित </a:t>
            </a:r>
            <a:r>
              <a:rPr lang="hi-IN" sz="2000" b="1" dirty="0">
                <a:solidFill>
                  <a:srgbClr val="0000CC"/>
                </a:solidFill>
                <a:latin typeface="Arial Unicode MS" pitchFamily="34" charset="-128"/>
                <a:ea typeface="Arial Unicode MS" pitchFamily="34" charset="-128"/>
                <a:cs typeface="Arial Unicode MS" pitchFamily="34" charset="-128"/>
              </a:rPr>
              <a:t>परिचर्चा </a:t>
            </a:r>
            <a:endParaRPr lang="hi-IN" b="1" dirty="0">
              <a:solidFill>
                <a:srgbClr val="0000CC"/>
              </a:solidFill>
              <a:latin typeface="Arial Unicode MS" pitchFamily="34" charset="-128"/>
              <a:ea typeface="Arial Unicode MS" pitchFamily="34" charset="-128"/>
              <a:cs typeface="Arial Unicode MS" pitchFamily="34" charset="-128"/>
            </a:endParaRPr>
          </a:p>
          <a:p>
            <a:pPr algn="ctr"/>
            <a:r>
              <a:rPr lang="hi-IN" dirty="0">
                <a:solidFill>
                  <a:srgbClr val="0000CC"/>
                </a:solidFill>
                <a:latin typeface="Arial Unicode MS" pitchFamily="34" charset="-128"/>
                <a:ea typeface="Arial Unicode MS" pitchFamily="34" charset="-128"/>
                <a:cs typeface="Arial Unicode MS" pitchFamily="34" charset="-128"/>
              </a:rPr>
              <a:t> </a:t>
            </a:r>
            <a:r>
              <a:rPr lang="hi-IN" sz="3600" dirty="0" smtClean="0">
                <a:solidFill>
                  <a:srgbClr val="0000CC"/>
                </a:solidFill>
                <a:latin typeface="Arial Unicode MS" pitchFamily="34" charset="-128"/>
                <a:ea typeface="Arial Unicode MS" pitchFamily="34" charset="-128"/>
                <a:cs typeface="Arial Unicode MS" pitchFamily="34" charset="-128"/>
              </a:rPr>
              <a:t>ज़ेन एवम् ज़ेन कथाओं का निष्कूटन/ उद्घाटन, </a:t>
            </a:r>
            <a:endParaRPr lang="en-US" sz="2400" dirty="0" smtClean="0">
              <a:solidFill>
                <a:srgbClr val="0000CC"/>
              </a:solidFill>
              <a:latin typeface="Arial Unicode MS" pitchFamily="34" charset="-128"/>
              <a:ea typeface="Arial Unicode MS" pitchFamily="34" charset="-128"/>
              <a:cs typeface="Arial Unicode MS" pitchFamily="34" charset="-128"/>
            </a:endParaRPr>
          </a:p>
          <a:p>
            <a:pPr algn="ctr"/>
            <a:r>
              <a:rPr lang="en-US" sz="2400" dirty="0" smtClean="0">
                <a:solidFill>
                  <a:srgbClr val="0000CC"/>
                </a:solidFill>
                <a:latin typeface="Comic Sans MS" pitchFamily="66" charset="0"/>
              </a:rPr>
              <a:t>DECODING ZEN &amp; ZEN STORIES</a:t>
            </a:r>
          </a:p>
          <a:p>
            <a:pPr algn="ctr"/>
            <a:r>
              <a:rPr lang="en-US" dirty="0" smtClean="0">
                <a:solidFill>
                  <a:srgbClr val="C00000"/>
                </a:solidFill>
                <a:latin typeface="Comic Sans MS" pitchFamily="66" charset="0"/>
              </a:rPr>
              <a:t>29</a:t>
            </a:r>
            <a:r>
              <a:rPr lang="en-US" baseline="30000" dirty="0" smtClean="0">
                <a:solidFill>
                  <a:srgbClr val="C00000"/>
                </a:solidFill>
                <a:latin typeface="Comic Sans MS" pitchFamily="66" charset="0"/>
              </a:rPr>
              <a:t>th</a:t>
            </a:r>
            <a:r>
              <a:rPr lang="en-US" dirty="0" smtClean="0">
                <a:solidFill>
                  <a:srgbClr val="C00000"/>
                </a:solidFill>
                <a:latin typeface="Comic Sans MS" pitchFamily="66" charset="0"/>
              </a:rPr>
              <a:t> September, </a:t>
            </a:r>
            <a:r>
              <a:rPr lang="en-US" dirty="0">
                <a:solidFill>
                  <a:srgbClr val="C00000"/>
                </a:solidFill>
                <a:latin typeface="Comic Sans MS" pitchFamily="66" charset="0"/>
              </a:rPr>
              <a:t>2018 </a:t>
            </a:r>
            <a:r>
              <a:rPr lang="en-US" dirty="0" smtClean="0">
                <a:solidFill>
                  <a:srgbClr val="C00000"/>
                </a:solidFill>
                <a:latin typeface="Comic Sans MS" pitchFamily="66" charset="0"/>
              </a:rPr>
              <a:t>Saturday</a:t>
            </a:r>
            <a:r>
              <a:rPr lang="en-US" dirty="0">
                <a:solidFill>
                  <a:srgbClr val="C00000"/>
                </a:solidFill>
                <a:latin typeface="Comic Sans MS" pitchFamily="66" charset="0"/>
              </a:rPr>
              <a:t> </a:t>
            </a:r>
            <a:r>
              <a:rPr lang="en-US" sz="2400" dirty="0"/>
              <a:t> </a:t>
            </a:r>
            <a:r>
              <a:rPr lang="en-US" sz="2400" dirty="0">
                <a:solidFill>
                  <a:srgbClr val="0000CC"/>
                </a:solidFill>
              </a:rPr>
              <a:t> </a:t>
            </a:r>
          </a:p>
        </p:txBody>
      </p:sp>
      <p:sp>
        <p:nvSpPr>
          <p:cNvPr id="11268" name="AutoShape 4" descr="Image result for nataraj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1272" name="AutoShape 8" descr="Image result for bharat mun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6146" name="AutoShape 2" descr="Image result for à¤à¤¼à¥à¤¨"/>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098" name="AutoShape 2" descr="Image result for ze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100" name="AutoShape 4" descr="Image result for ze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4102" name="Picture 6" descr="Image result for zen"/>
          <p:cNvPicPr>
            <a:picLocks noChangeAspect="1" noChangeArrowheads="1"/>
          </p:cNvPicPr>
          <p:nvPr/>
        </p:nvPicPr>
        <p:blipFill>
          <a:blip r:embed="rId2"/>
          <a:srcRect/>
          <a:stretch>
            <a:fillRect/>
          </a:stretch>
        </p:blipFill>
        <p:spPr bwMode="auto">
          <a:xfrm>
            <a:off x="2286000" y="2514600"/>
            <a:ext cx="4267200" cy="2876550"/>
          </a:xfrm>
          <a:prstGeom prst="rect">
            <a:avLst/>
          </a:prstGeom>
          <a:noFill/>
        </p:spPr>
      </p:pic>
      <p:sp>
        <p:nvSpPr>
          <p:cNvPr id="9" name="TextBox 8"/>
          <p:cNvSpPr txBox="1"/>
          <p:nvPr/>
        </p:nvSpPr>
        <p:spPr>
          <a:xfrm>
            <a:off x="2667000" y="6096000"/>
            <a:ext cx="3200400" cy="461665"/>
          </a:xfrm>
          <a:prstGeom prst="rect">
            <a:avLst/>
          </a:prstGeom>
          <a:noFill/>
        </p:spPr>
        <p:txBody>
          <a:bodyPr wrap="square" rtlCol="0">
            <a:spAutoFit/>
          </a:bodyPr>
          <a:lstStyle/>
          <a:p>
            <a:r>
              <a:rPr lang="en-US" sz="2400" dirty="0" smtClean="0">
                <a:solidFill>
                  <a:srgbClr val="C00000"/>
                </a:solidFill>
                <a:latin typeface="Times New Roman" pitchFamily="18" charset="0"/>
                <a:cs typeface="Times New Roman" pitchFamily="18" charset="0"/>
              </a:rPr>
              <a:t>Zen is anti-intellectual</a:t>
            </a:r>
            <a:r>
              <a:rPr lang="en-US" dirty="0" smtClean="0">
                <a:solidFill>
                  <a:srgbClr val="C00000"/>
                </a:solidFill>
              </a:rPr>
              <a:t>.</a:t>
            </a:r>
            <a:endParaRPr lang="en-US" dirty="0">
              <a:solidFill>
                <a:srgbClr val="C00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C:\Documents and Settings\admin\Desktop\zen stories\download (7).jpg"/>
          <p:cNvPicPr>
            <a:picLocks noChangeAspect="1" noChangeArrowheads="1"/>
          </p:cNvPicPr>
          <p:nvPr/>
        </p:nvPicPr>
        <p:blipFill>
          <a:blip r:embed="rId2"/>
          <a:srcRect/>
          <a:stretch>
            <a:fillRect/>
          </a:stretch>
        </p:blipFill>
        <p:spPr bwMode="auto">
          <a:xfrm>
            <a:off x="2976563" y="3657600"/>
            <a:ext cx="5862637" cy="2971799"/>
          </a:xfrm>
          <a:prstGeom prst="rect">
            <a:avLst/>
          </a:prstGeom>
          <a:noFill/>
          <a:ln>
            <a:solidFill>
              <a:srgbClr val="C00000"/>
            </a:solidFill>
          </a:ln>
        </p:spPr>
      </p:pic>
      <p:pic>
        <p:nvPicPr>
          <p:cNvPr id="27651" name="Picture 3" descr="C:\Documents and Settings\admin\Desktop\zen stories\images (11).jpg"/>
          <p:cNvPicPr>
            <a:picLocks noChangeAspect="1" noChangeArrowheads="1"/>
          </p:cNvPicPr>
          <p:nvPr/>
        </p:nvPicPr>
        <p:blipFill>
          <a:blip r:embed="rId3"/>
          <a:srcRect/>
          <a:stretch>
            <a:fillRect/>
          </a:stretch>
        </p:blipFill>
        <p:spPr bwMode="auto">
          <a:xfrm>
            <a:off x="0" y="0"/>
            <a:ext cx="2895600" cy="6858000"/>
          </a:xfrm>
          <a:prstGeom prst="rect">
            <a:avLst/>
          </a:prstGeom>
          <a:noFill/>
        </p:spPr>
      </p:pic>
      <p:pic>
        <p:nvPicPr>
          <p:cNvPr id="27652" name="Picture 4" descr="C:\Documents and Settings\admin\Desktop\zen stories\download.png"/>
          <p:cNvPicPr>
            <a:picLocks noChangeAspect="1" noChangeArrowheads="1"/>
          </p:cNvPicPr>
          <p:nvPr/>
        </p:nvPicPr>
        <p:blipFill>
          <a:blip r:embed="rId4"/>
          <a:srcRect/>
          <a:stretch>
            <a:fillRect/>
          </a:stretch>
        </p:blipFill>
        <p:spPr bwMode="auto">
          <a:xfrm>
            <a:off x="3048000" y="228600"/>
            <a:ext cx="5943600" cy="2743200"/>
          </a:xfrm>
          <a:prstGeom prst="rect">
            <a:avLst/>
          </a:prstGeom>
          <a:noFill/>
          <a:ln>
            <a:solidFill>
              <a:srgbClr val="C00000"/>
            </a:solid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AutoShape 2" descr="Image result for mindfulness mean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6628" name="AutoShape 4" descr="Image result for mindfulness imag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6630" name="Picture 6" descr="C:\Documents and Settings\admin\Desktop\zen stories\0e6f12e8371e3ed05d32bac1d5b129ab.gif"/>
          <p:cNvPicPr>
            <a:picLocks noChangeAspect="1" noChangeArrowheads="1"/>
          </p:cNvPicPr>
          <p:nvPr/>
        </p:nvPicPr>
        <p:blipFill>
          <a:blip r:embed="rId2"/>
          <a:srcRect/>
          <a:stretch>
            <a:fillRect/>
          </a:stretch>
        </p:blipFill>
        <p:spPr bwMode="auto">
          <a:xfrm>
            <a:off x="228600" y="381000"/>
            <a:ext cx="8686800" cy="6096000"/>
          </a:xfrm>
          <a:prstGeom prst="rect">
            <a:avLst/>
          </a:prstGeom>
          <a:noFill/>
          <a:ln>
            <a:solidFill>
              <a:srgbClr val="C00000"/>
            </a:solid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Documents and Settings\admin\Desktop\zen stories\download (1).png"/>
          <p:cNvPicPr>
            <a:picLocks noChangeAspect="1" noChangeArrowheads="1"/>
          </p:cNvPicPr>
          <p:nvPr/>
        </p:nvPicPr>
        <p:blipFill>
          <a:blip r:embed="rId2"/>
          <a:srcRect/>
          <a:stretch>
            <a:fillRect/>
          </a:stretch>
        </p:blipFill>
        <p:spPr bwMode="auto">
          <a:xfrm>
            <a:off x="228600" y="609600"/>
            <a:ext cx="3886200" cy="5715000"/>
          </a:xfrm>
          <a:prstGeom prst="rect">
            <a:avLst/>
          </a:prstGeom>
          <a:noFill/>
        </p:spPr>
      </p:pic>
      <p:pic>
        <p:nvPicPr>
          <p:cNvPr id="1027" name="Picture 3" descr="C:\Documents and Settings\admin\Desktop\zen stories\download (3).png"/>
          <p:cNvPicPr>
            <a:picLocks noChangeAspect="1" noChangeArrowheads="1"/>
          </p:cNvPicPr>
          <p:nvPr/>
        </p:nvPicPr>
        <p:blipFill>
          <a:blip r:embed="rId3"/>
          <a:srcRect/>
          <a:stretch>
            <a:fillRect/>
          </a:stretch>
        </p:blipFill>
        <p:spPr bwMode="auto">
          <a:xfrm>
            <a:off x="1371600" y="0"/>
            <a:ext cx="7772400" cy="6858000"/>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rot="16200000">
            <a:off x="-805190" y="2405390"/>
            <a:ext cx="2590800" cy="523220"/>
          </a:xfrm>
          <a:prstGeom prst="rect">
            <a:avLst/>
          </a:prstGeom>
          <a:solidFill>
            <a:srgbClr val="FFFFCC"/>
          </a:solidFill>
          <a:ln>
            <a:solidFill>
              <a:srgbClr val="C00000"/>
            </a:solidFill>
          </a:ln>
        </p:spPr>
        <p:txBody>
          <a:bodyPr wrap="square" rtlCol="0">
            <a:spAutoFit/>
          </a:bodyPr>
          <a:lstStyle/>
          <a:p>
            <a:pPr algn="ctr"/>
            <a:r>
              <a:rPr lang="hi-IN" sz="2800" dirty="0" smtClean="0">
                <a:solidFill>
                  <a:srgbClr val="C00000"/>
                </a:solidFill>
                <a:latin typeface="Arial Unicode MS" pitchFamily="34" charset="-128"/>
                <a:ea typeface="Arial Unicode MS" pitchFamily="34" charset="-128"/>
                <a:cs typeface="Arial Unicode MS" pitchFamily="34" charset="-128"/>
              </a:rPr>
              <a:t>बुद्ध</a:t>
            </a:r>
            <a:endParaRPr lang="en-US" sz="2800" dirty="0">
              <a:solidFill>
                <a:srgbClr val="C00000"/>
              </a:solidFill>
              <a:latin typeface="Arial Unicode MS" pitchFamily="34" charset="-128"/>
              <a:ea typeface="Arial Unicode MS" pitchFamily="34" charset="-128"/>
              <a:cs typeface="Arial Unicode MS" pitchFamily="34" charset="-128"/>
            </a:endParaRPr>
          </a:p>
        </p:txBody>
      </p:sp>
      <p:sp>
        <p:nvSpPr>
          <p:cNvPr id="5" name="TextBox 4"/>
          <p:cNvSpPr txBox="1"/>
          <p:nvPr/>
        </p:nvSpPr>
        <p:spPr>
          <a:xfrm>
            <a:off x="4876800" y="6096000"/>
            <a:ext cx="2590800" cy="523220"/>
          </a:xfrm>
          <a:prstGeom prst="rect">
            <a:avLst/>
          </a:prstGeom>
          <a:solidFill>
            <a:srgbClr val="FFFFCC"/>
          </a:solidFill>
          <a:ln>
            <a:solidFill>
              <a:srgbClr val="C00000"/>
            </a:solidFill>
          </a:ln>
        </p:spPr>
        <p:txBody>
          <a:bodyPr wrap="square" rtlCol="0">
            <a:spAutoFit/>
          </a:bodyPr>
          <a:lstStyle/>
          <a:p>
            <a:pPr algn="ctr"/>
            <a:r>
              <a:rPr lang="hi-IN" sz="2800" dirty="0" smtClean="0">
                <a:solidFill>
                  <a:srgbClr val="C00000"/>
                </a:solidFill>
                <a:latin typeface="Arial Unicode MS" pitchFamily="34" charset="-128"/>
                <a:ea typeface="Arial Unicode MS" pitchFamily="34" charset="-128"/>
                <a:cs typeface="Arial Unicode MS" pitchFamily="34" charset="-128"/>
              </a:rPr>
              <a:t>लाओत्से</a:t>
            </a:r>
            <a:endParaRPr lang="en-US" sz="2800" dirty="0">
              <a:solidFill>
                <a:srgbClr val="C00000"/>
              </a:solidFill>
              <a:latin typeface="Arial Unicode MS" pitchFamily="34" charset="-128"/>
              <a:ea typeface="Arial Unicode MS" pitchFamily="34" charset="-128"/>
              <a:cs typeface="Arial Unicode MS" pitchFamily="34" charset="-128"/>
            </a:endParaRPr>
          </a:p>
        </p:txBody>
      </p:sp>
      <p:sp>
        <p:nvSpPr>
          <p:cNvPr id="7170" name="AutoShape 2" descr="Image result for ze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7171" name="Picture 3" descr="C:\Documents and Settings\admin\Desktop\zen stories\download (1).jpg"/>
          <p:cNvPicPr>
            <a:picLocks noChangeAspect="1" noChangeArrowheads="1"/>
          </p:cNvPicPr>
          <p:nvPr/>
        </p:nvPicPr>
        <p:blipFill>
          <a:blip r:embed="rId2"/>
          <a:srcRect/>
          <a:stretch>
            <a:fillRect/>
          </a:stretch>
        </p:blipFill>
        <p:spPr bwMode="auto">
          <a:xfrm>
            <a:off x="0" y="4191000"/>
            <a:ext cx="3505200" cy="2524125"/>
          </a:xfrm>
          <a:prstGeom prst="rect">
            <a:avLst/>
          </a:prstGeom>
          <a:noFill/>
        </p:spPr>
      </p:pic>
      <p:sp>
        <p:nvSpPr>
          <p:cNvPr id="8" name="TextBox 7"/>
          <p:cNvSpPr txBox="1"/>
          <p:nvPr/>
        </p:nvSpPr>
        <p:spPr>
          <a:xfrm rot="16200000">
            <a:off x="185410" y="2329190"/>
            <a:ext cx="2590800" cy="523220"/>
          </a:xfrm>
          <a:prstGeom prst="rect">
            <a:avLst/>
          </a:prstGeom>
          <a:solidFill>
            <a:srgbClr val="FFFFCC"/>
          </a:solidFill>
          <a:ln>
            <a:solidFill>
              <a:srgbClr val="C00000"/>
            </a:solidFill>
          </a:ln>
        </p:spPr>
        <p:txBody>
          <a:bodyPr wrap="square" rtlCol="0">
            <a:spAutoFit/>
          </a:bodyPr>
          <a:lstStyle/>
          <a:p>
            <a:pPr algn="ctr"/>
            <a:r>
              <a:rPr lang="hi-IN" sz="2800" dirty="0" smtClean="0">
                <a:solidFill>
                  <a:srgbClr val="C00000"/>
                </a:solidFill>
                <a:latin typeface="Arial Unicode MS" pitchFamily="34" charset="-128"/>
                <a:ea typeface="Arial Unicode MS" pitchFamily="34" charset="-128"/>
                <a:cs typeface="Arial Unicode MS" pitchFamily="34" charset="-128"/>
              </a:rPr>
              <a:t>प्रवाहशीलता</a:t>
            </a:r>
            <a:endParaRPr lang="en-US" sz="2800" dirty="0">
              <a:solidFill>
                <a:srgbClr val="C00000"/>
              </a:solidFill>
              <a:latin typeface="Arial Unicode MS" pitchFamily="34" charset="-128"/>
              <a:ea typeface="Arial Unicode MS" pitchFamily="34" charset="-128"/>
              <a:cs typeface="Arial Unicode MS" pitchFamily="34" charset="-128"/>
            </a:endParaRPr>
          </a:p>
        </p:txBody>
      </p:sp>
      <p:sp>
        <p:nvSpPr>
          <p:cNvPr id="9" name="TextBox 8"/>
          <p:cNvSpPr txBox="1"/>
          <p:nvPr/>
        </p:nvSpPr>
        <p:spPr>
          <a:xfrm rot="16200000">
            <a:off x="642612" y="2252990"/>
            <a:ext cx="3047999" cy="523220"/>
          </a:xfrm>
          <a:prstGeom prst="rect">
            <a:avLst/>
          </a:prstGeom>
          <a:solidFill>
            <a:srgbClr val="FFFFCC"/>
          </a:solidFill>
          <a:ln>
            <a:solidFill>
              <a:srgbClr val="C00000"/>
            </a:solidFill>
          </a:ln>
        </p:spPr>
        <p:txBody>
          <a:bodyPr wrap="square" rtlCol="0">
            <a:spAutoFit/>
          </a:bodyPr>
          <a:lstStyle/>
          <a:p>
            <a:pPr algn="ctr"/>
            <a:r>
              <a:rPr lang="hi-IN" sz="2800" dirty="0" smtClean="0">
                <a:solidFill>
                  <a:srgbClr val="C00000"/>
                </a:solidFill>
                <a:latin typeface="Arial Unicode MS" pitchFamily="34" charset="-128"/>
                <a:ea typeface="Arial Unicode MS" pitchFamily="34" charset="-128"/>
                <a:cs typeface="Arial Unicode MS" pitchFamily="34" charset="-128"/>
              </a:rPr>
              <a:t>अनुभवात्मक संस्कार</a:t>
            </a:r>
            <a:endParaRPr lang="en-US" sz="2800" dirty="0">
              <a:solidFill>
                <a:srgbClr val="C00000"/>
              </a:solidFill>
              <a:latin typeface="Arial Unicode MS" pitchFamily="34" charset="-128"/>
              <a:ea typeface="Arial Unicode MS" pitchFamily="34" charset="-128"/>
              <a:cs typeface="Arial Unicode MS" pitchFamily="34" charset="-128"/>
            </a:endParaRPr>
          </a:p>
        </p:txBody>
      </p:sp>
      <p:sp>
        <p:nvSpPr>
          <p:cNvPr id="10" name="Oval 9"/>
          <p:cNvSpPr/>
          <p:nvPr/>
        </p:nvSpPr>
        <p:spPr>
          <a:xfrm>
            <a:off x="4648200" y="1219200"/>
            <a:ext cx="1676400" cy="1219200"/>
          </a:xfrm>
          <a:prstGeom prst="ellipse">
            <a:avLst/>
          </a:prstGeom>
          <a:solidFill>
            <a:srgbClr val="FFFFCC"/>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i-IN" sz="4000" dirty="0" smtClean="0">
                <a:solidFill>
                  <a:srgbClr val="0000CC"/>
                </a:solidFill>
                <a:latin typeface="Arial Unicode MS" pitchFamily="34" charset="-128"/>
                <a:ea typeface="Arial Unicode MS" pitchFamily="34" charset="-128"/>
                <a:cs typeface="Arial Unicode MS" pitchFamily="34" charset="-128"/>
              </a:rPr>
              <a:t>ज़ेन</a:t>
            </a:r>
            <a:endParaRPr lang="en-US" sz="4000" dirty="0">
              <a:solidFill>
                <a:srgbClr val="0000CC"/>
              </a:solidFill>
              <a:latin typeface="Arial Unicode MS" pitchFamily="34" charset="-128"/>
              <a:ea typeface="Arial Unicode MS" pitchFamily="34" charset="-128"/>
              <a:cs typeface="Arial Unicode MS" pitchFamily="34" charset="-128"/>
            </a:endParaRPr>
          </a:p>
        </p:txBody>
      </p:sp>
      <p:sp>
        <p:nvSpPr>
          <p:cNvPr id="11" name="TextBox 10"/>
          <p:cNvSpPr txBox="1"/>
          <p:nvPr/>
        </p:nvSpPr>
        <p:spPr>
          <a:xfrm rot="16200000">
            <a:off x="1557010" y="2252990"/>
            <a:ext cx="2590800" cy="523220"/>
          </a:xfrm>
          <a:prstGeom prst="rect">
            <a:avLst/>
          </a:prstGeom>
          <a:solidFill>
            <a:srgbClr val="FFFFCC"/>
          </a:solidFill>
          <a:ln>
            <a:solidFill>
              <a:srgbClr val="C00000"/>
            </a:solidFill>
          </a:ln>
        </p:spPr>
        <p:txBody>
          <a:bodyPr wrap="square" rtlCol="0">
            <a:spAutoFit/>
          </a:bodyPr>
          <a:lstStyle/>
          <a:p>
            <a:pPr algn="ctr"/>
            <a:r>
              <a:rPr lang="hi-IN" sz="2800" dirty="0" smtClean="0">
                <a:solidFill>
                  <a:srgbClr val="C00000"/>
                </a:solidFill>
                <a:latin typeface="Arial Unicode MS" pitchFamily="34" charset="-128"/>
                <a:ea typeface="Arial Unicode MS" pitchFamily="34" charset="-128"/>
                <a:cs typeface="Arial Unicode MS" pitchFamily="34" charset="-128"/>
              </a:rPr>
              <a:t>ध्यान</a:t>
            </a:r>
            <a:endParaRPr lang="en-US" sz="2800" dirty="0">
              <a:solidFill>
                <a:srgbClr val="C00000"/>
              </a:solidFill>
              <a:latin typeface="Arial Unicode MS" pitchFamily="34" charset="-128"/>
              <a:ea typeface="Arial Unicode MS" pitchFamily="34" charset="-128"/>
              <a:cs typeface="Arial Unicode MS" pitchFamily="34" charset="-128"/>
            </a:endParaRPr>
          </a:p>
        </p:txBody>
      </p:sp>
      <p:sp>
        <p:nvSpPr>
          <p:cNvPr id="12" name="TextBox 11"/>
          <p:cNvSpPr txBox="1"/>
          <p:nvPr/>
        </p:nvSpPr>
        <p:spPr>
          <a:xfrm>
            <a:off x="3581400" y="5410200"/>
            <a:ext cx="4267200" cy="523220"/>
          </a:xfrm>
          <a:prstGeom prst="rect">
            <a:avLst/>
          </a:prstGeom>
          <a:solidFill>
            <a:srgbClr val="FFFFCC"/>
          </a:solidFill>
          <a:ln>
            <a:solidFill>
              <a:srgbClr val="C00000"/>
            </a:solidFill>
          </a:ln>
        </p:spPr>
        <p:txBody>
          <a:bodyPr wrap="square" rtlCol="0">
            <a:spAutoFit/>
          </a:bodyPr>
          <a:lstStyle/>
          <a:p>
            <a:pPr algn="ctr"/>
            <a:r>
              <a:rPr lang="hi-IN" sz="2800" dirty="0" smtClean="0">
                <a:solidFill>
                  <a:srgbClr val="C00000"/>
                </a:solidFill>
                <a:latin typeface="Arial Unicode MS" pitchFamily="34" charset="-128"/>
                <a:ea typeface="Arial Unicode MS" pitchFamily="34" charset="-128"/>
                <a:cs typeface="Arial Unicode MS" pitchFamily="34" charset="-128"/>
              </a:rPr>
              <a:t>उदासीनता (उत्+आसीनम्)</a:t>
            </a:r>
            <a:endParaRPr lang="en-US" sz="2800" dirty="0">
              <a:solidFill>
                <a:srgbClr val="C00000"/>
              </a:solidFill>
              <a:latin typeface="Arial Unicode MS" pitchFamily="34" charset="-128"/>
              <a:ea typeface="Arial Unicode MS" pitchFamily="34" charset="-128"/>
              <a:cs typeface="Arial Unicode MS" pitchFamily="34" charset="-128"/>
            </a:endParaRPr>
          </a:p>
        </p:txBody>
      </p:sp>
      <p:sp>
        <p:nvSpPr>
          <p:cNvPr id="13" name="TextBox 12"/>
          <p:cNvSpPr txBox="1"/>
          <p:nvPr/>
        </p:nvSpPr>
        <p:spPr>
          <a:xfrm>
            <a:off x="4572000" y="4724400"/>
            <a:ext cx="2590800" cy="523220"/>
          </a:xfrm>
          <a:prstGeom prst="rect">
            <a:avLst/>
          </a:prstGeom>
          <a:solidFill>
            <a:srgbClr val="FFFFCC"/>
          </a:solidFill>
          <a:ln>
            <a:solidFill>
              <a:srgbClr val="C00000"/>
            </a:solidFill>
          </a:ln>
        </p:spPr>
        <p:txBody>
          <a:bodyPr wrap="square" rtlCol="0">
            <a:spAutoFit/>
          </a:bodyPr>
          <a:lstStyle/>
          <a:p>
            <a:pPr algn="ctr"/>
            <a:r>
              <a:rPr lang="hi-IN" sz="2800" dirty="0" smtClean="0">
                <a:solidFill>
                  <a:srgbClr val="C00000"/>
                </a:solidFill>
                <a:latin typeface="Arial Unicode MS" pitchFamily="34" charset="-128"/>
                <a:ea typeface="Arial Unicode MS" pitchFamily="34" charset="-128"/>
                <a:cs typeface="Arial Unicode MS" pitchFamily="34" charset="-128"/>
              </a:rPr>
              <a:t>अकर्म</a:t>
            </a:r>
            <a:endParaRPr lang="en-US" sz="2800" dirty="0">
              <a:solidFill>
                <a:srgbClr val="C00000"/>
              </a:solidFill>
              <a:latin typeface="Arial Unicode MS" pitchFamily="34" charset="-128"/>
              <a:ea typeface="Arial Unicode MS" pitchFamily="34" charset="-128"/>
              <a:cs typeface="Arial Unicode MS" pitchFamily="34" charset="-128"/>
            </a:endParaRPr>
          </a:p>
        </p:txBody>
      </p:sp>
      <p:sp>
        <p:nvSpPr>
          <p:cNvPr id="14" name="TextBox 13"/>
          <p:cNvSpPr txBox="1"/>
          <p:nvPr/>
        </p:nvSpPr>
        <p:spPr>
          <a:xfrm>
            <a:off x="4876800" y="3962400"/>
            <a:ext cx="2590800" cy="523220"/>
          </a:xfrm>
          <a:prstGeom prst="rect">
            <a:avLst/>
          </a:prstGeom>
          <a:solidFill>
            <a:srgbClr val="FFFFCC"/>
          </a:solidFill>
          <a:ln>
            <a:solidFill>
              <a:srgbClr val="C00000"/>
            </a:solidFill>
          </a:ln>
        </p:spPr>
        <p:txBody>
          <a:bodyPr wrap="square" rtlCol="0">
            <a:spAutoFit/>
          </a:bodyPr>
          <a:lstStyle/>
          <a:p>
            <a:pPr algn="ctr"/>
            <a:r>
              <a:rPr lang="hi-IN" sz="2800" dirty="0" smtClean="0">
                <a:solidFill>
                  <a:srgbClr val="C00000"/>
                </a:solidFill>
                <a:latin typeface="Arial Unicode MS" pitchFamily="34" charset="-128"/>
                <a:ea typeface="Arial Unicode MS" pitchFamily="34" charset="-128"/>
                <a:cs typeface="Arial Unicode MS" pitchFamily="34" charset="-128"/>
              </a:rPr>
              <a:t>(ज्+न्) ज्ञान/ ज्ञेय</a:t>
            </a:r>
            <a:endParaRPr lang="en-US" sz="2800" dirty="0">
              <a:solidFill>
                <a:srgbClr val="C00000"/>
              </a:solidFill>
              <a:latin typeface="Arial Unicode MS" pitchFamily="34" charset="-128"/>
              <a:ea typeface="Arial Unicode MS" pitchFamily="34" charset="-128"/>
              <a:cs typeface="Arial Unicode MS" pitchFamily="34" charset="-128"/>
            </a:endParaRPr>
          </a:p>
        </p:txBody>
      </p:sp>
      <p:sp>
        <p:nvSpPr>
          <p:cNvPr id="15" name="TextBox 14"/>
          <p:cNvSpPr txBox="1"/>
          <p:nvPr/>
        </p:nvSpPr>
        <p:spPr>
          <a:xfrm>
            <a:off x="4800600" y="3200400"/>
            <a:ext cx="3200400" cy="523220"/>
          </a:xfrm>
          <a:prstGeom prst="rect">
            <a:avLst/>
          </a:prstGeom>
          <a:solidFill>
            <a:srgbClr val="FFFFCC"/>
          </a:solidFill>
          <a:ln>
            <a:solidFill>
              <a:srgbClr val="C00000"/>
            </a:solidFill>
          </a:ln>
        </p:spPr>
        <p:txBody>
          <a:bodyPr wrap="square" rtlCol="0">
            <a:spAutoFit/>
          </a:bodyPr>
          <a:lstStyle/>
          <a:p>
            <a:pPr algn="ctr"/>
            <a:r>
              <a:rPr lang="hi-IN" sz="2800" dirty="0" smtClean="0">
                <a:solidFill>
                  <a:srgbClr val="C00000"/>
                </a:solidFill>
                <a:latin typeface="Arial Unicode MS" pitchFamily="34" charset="-128"/>
                <a:ea typeface="Arial Unicode MS" pitchFamily="34" charset="-128"/>
                <a:cs typeface="Arial Unicode MS" pitchFamily="34" charset="-128"/>
              </a:rPr>
              <a:t>रिज़ाई(तत्काल ज्ञान)</a:t>
            </a:r>
            <a:endParaRPr lang="en-US" sz="2800" dirty="0">
              <a:solidFill>
                <a:srgbClr val="C00000"/>
              </a:solidFill>
              <a:latin typeface="Arial Unicode MS" pitchFamily="34" charset="-128"/>
              <a:ea typeface="Arial Unicode MS" pitchFamily="34" charset="-128"/>
              <a:cs typeface="Arial Unicode MS" pitchFamily="34" charset="-128"/>
            </a:endParaRPr>
          </a:p>
        </p:txBody>
      </p:sp>
      <p:sp>
        <p:nvSpPr>
          <p:cNvPr id="16" name="TextBox 15"/>
          <p:cNvSpPr txBox="1"/>
          <p:nvPr/>
        </p:nvSpPr>
        <p:spPr>
          <a:xfrm rot="16200000">
            <a:off x="2204709" y="2367290"/>
            <a:ext cx="2819401" cy="523220"/>
          </a:xfrm>
          <a:prstGeom prst="rect">
            <a:avLst/>
          </a:prstGeom>
          <a:solidFill>
            <a:srgbClr val="FFFFCC"/>
          </a:solidFill>
          <a:ln>
            <a:solidFill>
              <a:srgbClr val="C00000"/>
            </a:solidFill>
          </a:ln>
        </p:spPr>
        <p:txBody>
          <a:bodyPr wrap="square" rtlCol="0">
            <a:spAutoFit/>
          </a:bodyPr>
          <a:lstStyle/>
          <a:p>
            <a:pPr algn="ctr"/>
            <a:r>
              <a:rPr lang="hi-IN" sz="2800" dirty="0" smtClean="0">
                <a:solidFill>
                  <a:srgbClr val="C00000"/>
                </a:solidFill>
                <a:latin typeface="Arial Unicode MS" pitchFamily="34" charset="-128"/>
                <a:ea typeface="Arial Unicode MS" pitchFamily="34" charset="-128"/>
                <a:cs typeface="Arial Unicode MS" pitchFamily="34" charset="-128"/>
              </a:rPr>
              <a:t>सोतो (क्रमिक ज्ञान)</a:t>
            </a:r>
            <a:endParaRPr lang="en-US" sz="2800" dirty="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457200"/>
            <a:ext cx="8229600" cy="1938992"/>
          </a:xfrm>
          <a:prstGeom prst="rect">
            <a:avLst/>
          </a:prstGeom>
          <a:noFill/>
          <a:ln>
            <a:solidFill>
              <a:srgbClr val="C00000"/>
            </a:solidFill>
          </a:ln>
        </p:spPr>
        <p:txBody>
          <a:bodyPr wrap="square" rtlCol="0">
            <a:spAutoFit/>
          </a:bodyPr>
          <a:lstStyle/>
          <a:p>
            <a:r>
              <a:rPr lang="en-US" sz="2400" dirty="0" smtClean="0">
                <a:latin typeface="Times New Roman" pitchFamily="18" charset="0"/>
                <a:cs typeface="Times New Roman" pitchFamily="18" charset="0"/>
              </a:rPr>
              <a:t>For centuries, </a:t>
            </a:r>
            <a:r>
              <a:rPr lang="en-US" sz="2400" dirty="0" smtClean="0">
                <a:latin typeface="Times New Roman" pitchFamily="18" charset="0"/>
                <a:cs typeface="Times New Roman" pitchFamily="18" charset="0"/>
                <a:hlinkClick r:id="rId2"/>
              </a:rPr>
              <a:t>Zen</a:t>
            </a:r>
            <a:r>
              <a:rPr lang="en-US" sz="2400" dirty="0" smtClean="0">
                <a:latin typeface="Times New Roman" pitchFamily="18" charset="0"/>
                <a:cs typeface="Times New Roman" pitchFamily="18" charset="0"/>
              </a:rPr>
              <a:t> masters have used stories and </a:t>
            </a:r>
            <a:r>
              <a:rPr lang="en-US" sz="2400" dirty="0" err="1" smtClean="0">
                <a:latin typeface="Times New Roman" pitchFamily="18" charset="0"/>
                <a:cs typeface="Times New Roman" pitchFamily="18" charset="0"/>
                <a:hlinkClick r:id="rId3"/>
              </a:rPr>
              <a:t>koans</a:t>
            </a:r>
            <a:r>
              <a:rPr lang="en-US" sz="2400" dirty="0" smtClean="0">
                <a:latin typeface="Times New Roman" pitchFamily="18" charset="0"/>
                <a:cs typeface="Times New Roman" pitchFamily="18" charset="0"/>
              </a:rPr>
              <a:t>, or </a:t>
            </a:r>
            <a:r>
              <a:rPr lang="en-US" sz="2400" dirty="0" smtClean="0">
                <a:latin typeface="Times New Roman" pitchFamily="18" charset="0"/>
                <a:cs typeface="Times New Roman" pitchFamily="18" charset="0"/>
                <a:hlinkClick r:id="rId4"/>
              </a:rPr>
              <a:t>paradoxical riddles</a:t>
            </a:r>
            <a:r>
              <a:rPr lang="en-US" sz="2400" dirty="0" smtClean="0">
                <a:latin typeface="Times New Roman" pitchFamily="18" charset="0"/>
                <a:cs typeface="Times New Roman" pitchFamily="18" charset="0"/>
              </a:rPr>
              <a:t>, to help students realize their true nature. These stories are often puzzling and may seem nonsensical, but ponder them yourself and you might emerge wiser and more self-aware. </a:t>
            </a:r>
            <a:endParaRPr lang="en-US" sz="2400" dirty="0">
              <a:latin typeface="Times New Roman" pitchFamily="18" charset="0"/>
              <a:cs typeface="Times New Roman" pitchFamily="18" charset="0"/>
            </a:endParaRPr>
          </a:p>
        </p:txBody>
      </p:sp>
      <p:sp>
        <p:nvSpPr>
          <p:cNvPr id="3" name="TextBox 2"/>
          <p:cNvSpPr txBox="1"/>
          <p:nvPr/>
        </p:nvSpPr>
        <p:spPr>
          <a:xfrm>
            <a:off x="152400" y="2667000"/>
            <a:ext cx="8991600" cy="3046988"/>
          </a:xfrm>
          <a:prstGeom prst="rect">
            <a:avLst/>
          </a:prstGeom>
          <a:solidFill>
            <a:srgbClr val="FFFFCC"/>
          </a:solidFill>
          <a:ln>
            <a:solidFill>
              <a:srgbClr val="0000CC"/>
            </a:solidFill>
          </a:ln>
        </p:spPr>
        <p:txBody>
          <a:bodyPr wrap="square" rtlCol="0">
            <a:spAutoFit/>
          </a:bodyPr>
          <a:lstStyle/>
          <a:p>
            <a:pPr fontAlgn="base"/>
            <a:r>
              <a:rPr lang="en-US" sz="2400" dirty="0" smtClean="0">
                <a:solidFill>
                  <a:srgbClr val="C00000"/>
                </a:solidFill>
                <a:latin typeface="Times New Roman" pitchFamily="18" charset="0"/>
                <a:cs typeface="Times New Roman" pitchFamily="18" charset="0"/>
              </a:rPr>
              <a:t>5 steps to find </a:t>
            </a:r>
            <a:r>
              <a:rPr lang="en-US" sz="2400" dirty="0" err="1" smtClean="0">
                <a:solidFill>
                  <a:srgbClr val="C00000"/>
                </a:solidFill>
                <a:latin typeface="Times New Roman" pitchFamily="18" charset="0"/>
                <a:cs typeface="Times New Roman" pitchFamily="18" charset="0"/>
              </a:rPr>
              <a:t>fulfilment</a:t>
            </a:r>
            <a:r>
              <a:rPr lang="en-US" sz="2400" dirty="0" smtClean="0">
                <a:solidFill>
                  <a:srgbClr val="C00000"/>
                </a:solidFill>
                <a:latin typeface="Times New Roman" pitchFamily="18" charset="0"/>
                <a:cs typeface="Times New Roman" pitchFamily="18" charset="0"/>
              </a:rPr>
              <a:t> and meaning in life (according to Zen Buddhism)</a:t>
            </a:r>
          </a:p>
          <a:p>
            <a:pPr fontAlgn="base"/>
            <a:endParaRPr lang="en-US" sz="2400" dirty="0" smtClean="0">
              <a:solidFill>
                <a:srgbClr val="C00000"/>
              </a:solidFill>
              <a:latin typeface="Times New Roman" pitchFamily="18" charset="0"/>
              <a:cs typeface="Times New Roman" pitchFamily="18" charset="0"/>
            </a:endParaRPr>
          </a:p>
          <a:p>
            <a:pPr fontAlgn="base"/>
            <a:r>
              <a:rPr lang="en-US" sz="2400" dirty="0" smtClean="0">
                <a:solidFill>
                  <a:srgbClr val="C00000"/>
                </a:solidFill>
                <a:latin typeface="Times New Roman" pitchFamily="18" charset="0"/>
                <a:cs typeface="Times New Roman" pitchFamily="18" charset="0"/>
              </a:rPr>
              <a:t>1) Sitting and Meditating</a:t>
            </a:r>
          </a:p>
          <a:p>
            <a:r>
              <a:rPr lang="en-US" sz="2400" dirty="0" smtClean="0">
                <a:solidFill>
                  <a:srgbClr val="C00000"/>
                </a:solidFill>
                <a:latin typeface="Times New Roman" pitchFamily="18" charset="0"/>
                <a:cs typeface="Times New Roman" pitchFamily="18" charset="0"/>
              </a:rPr>
              <a:t>2) Finding a Mindful State</a:t>
            </a:r>
          </a:p>
          <a:p>
            <a:r>
              <a:rPr lang="en-US" sz="2400" dirty="0" smtClean="0">
                <a:solidFill>
                  <a:srgbClr val="C00000"/>
                </a:solidFill>
                <a:latin typeface="Times New Roman" pitchFamily="18" charset="0"/>
                <a:cs typeface="Times New Roman" pitchFamily="18" charset="0"/>
              </a:rPr>
              <a:t>3) Cultivating Compassion</a:t>
            </a:r>
            <a:br>
              <a:rPr lang="en-US" sz="2400" dirty="0" smtClean="0">
                <a:solidFill>
                  <a:srgbClr val="C00000"/>
                </a:solidFill>
                <a:latin typeface="Times New Roman" pitchFamily="18" charset="0"/>
                <a:cs typeface="Times New Roman" pitchFamily="18" charset="0"/>
              </a:rPr>
            </a:br>
            <a:r>
              <a:rPr lang="en-US" sz="2400" dirty="0" smtClean="0">
                <a:solidFill>
                  <a:srgbClr val="C00000"/>
                </a:solidFill>
                <a:latin typeface="Times New Roman" pitchFamily="18" charset="0"/>
                <a:cs typeface="Times New Roman" pitchFamily="18" charset="0"/>
              </a:rPr>
              <a:t> 4) Finding the Road to Happiness</a:t>
            </a:r>
          </a:p>
          <a:p>
            <a:pPr fontAlgn="base"/>
            <a:r>
              <a:rPr lang="en-US" sz="2400" dirty="0" smtClean="0">
                <a:solidFill>
                  <a:srgbClr val="C00000"/>
                </a:solidFill>
                <a:latin typeface="Times New Roman" pitchFamily="18" charset="0"/>
                <a:cs typeface="Times New Roman" pitchFamily="18" charset="0"/>
              </a:rPr>
              <a:t>5) Simplifying Your Life</a:t>
            </a:r>
            <a:endParaRPr lang="en-US" dirty="0">
              <a:solidFill>
                <a:srgbClr val="C00000"/>
              </a:solidFill>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C:\Documents and Settings\admin\Desktop\zen stories\slide_23.jpg"/>
          <p:cNvPicPr>
            <a:picLocks noChangeAspect="1" noChangeArrowheads="1"/>
          </p:cNvPicPr>
          <p:nvPr/>
        </p:nvPicPr>
        <p:blipFill>
          <a:blip r:embed="rId2"/>
          <a:srcRect/>
          <a:stretch>
            <a:fillRect/>
          </a:stretch>
        </p:blipFill>
        <p:spPr bwMode="auto">
          <a:xfrm>
            <a:off x="381000" y="457200"/>
            <a:ext cx="8229600" cy="5943600"/>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AutoShape 2" descr="Related imag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1508" name="AutoShape 4" descr="Image result for zen ston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1510" name="AutoShape 6" descr="Image result for zen ston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1511" name="Picture 7" descr="C:\Documents and Settings\admin\Desktop\zen stories\6001154e4975de4cbf5d644c9e6951e4.jpg"/>
          <p:cNvPicPr>
            <a:picLocks noChangeAspect="1" noChangeArrowheads="1"/>
          </p:cNvPicPr>
          <p:nvPr/>
        </p:nvPicPr>
        <p:blipFill>
          <a:blip r:embed="rId2"/>
          <a:srcRect/>
          <a:stretch>
            <a:fillRect/>
          </a:stretch>
        </p:blipFill>
        <p:spPr bwMode="auto">
          <a:xfrm>
            <a:off x="457200" y="152400"/>
            <a:ext cx="8458200" cy="6477000"/>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C:\Documents and Settings\admin\Desktop\zen stories\download (3).jpg"/>
          <p:cNvPicPr>
            <a:picLocks noChangeAspect="1" noChangeArrowheads="1"/>
          </p:cNvPicPr>
          <p:nvPr/>
        </p:nvPicPr>
        <p:blipFill>
          <a:blip r:embed="rId2"/>
          <a:srcRect/>
          <a:stretch>
            <a:fillRect/>
          </a:stretch>
        </p:blipFill>
        <p:spPr bwMode="auto">
          <a:xfrm>
            <a:off x="152400" y="0"/>
            <a:ext cx="3200400" cy="2743200"/>
          </a:xfrm>
          <a:prstGeom prst="rect">
            <a:avLst/>
          </a:prstGeom>
          <a:noFill/>
        </p:spPr>
      </p:pic>
      <p:pic>
        <p:nvPicPr>
          <p:cNvPr id="22531" name="Picture 3" descr="C:\Documents and Settings\admin\Desktop\zen stories\images (1).jpg"/>
          <p:cNvPicPr>
            <a:picLocks noChangeAspect="1" noChangeArrowheads="1"/>
          </p:cNvPicPr>
          <p:nvPr/>
        </p:nvPicPr>
        <p:blipFill>
          <a:blip r:embed="rId3"/>
          <a:srcRect/>
          <a:stretch>
            <a:fillRect/>
          </a:stretch>
        </p:blipFill>
        <p:spPr bwMode="auto">
          <a:xfrm>
            <a:off x="3357563" y="1905000"/>
            <a:ext cx="2967037" cy="2466975"/>
          </a:xfrm>
          <a:prstGeom prst="rect">
            <a:avLst/>
          </a:prstGeom>
          <a:noFill/>
        </p:spPr>
      </p:pic>
      <p:pic>
        <p:nvPicPr>
          <p:cNvPr id="22532" name="Picture 4" descr="C:\Documents and Settings\admin\Desktop\zen stories\images (3).jpg"/>
          <p:cNvPicPr>
            <a:picLocks noChangeAspect="1" noChangeArrowheads="1"/>
          </p:cNvPicPr>
          <p:nvPr/>
        </p:nvPicPr>
        <p:blipFill>
          <a:blip r:embed="rId4"/>
          <a:srcRect/>
          <a:stretch>
            <a:fillRect/>
          </a:stretch>
        </p:blipFill>
        <p:spPr bwMode="auto">
          <a:xfrm>
            <a:off x="5867400" y="4419600"/>
            <a:ext cx="2981325" cy="2143125"/>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C:\Documents and Settings\admin\Desktop\zen stories\images (5).jpg"/>
          <p:cNvPicPr>
            <a:picLocks noChangeAspect="1" noChangeArrowheads="1"/>
          </p:cNvPicPr>
          <p:nvPr/>
        </p:nvPicPr>
        <p:blipFill>
          <a:blip r:embed="rId2"/>
          <a:srcRect/>
          <a:stretch>
            <a:fillRect/>
          </a:stretch>
        </p:blipFill>
        <p:spPr bwMode="auto">
          <a:xfrm>
            <a:off x="0" y="0"/>
            <a:ext cx="2600325" cy="1752600"/>
          </a:xfrm>
          <a:prstGeom prst="rect">
            <a:avLst/>
          </a:prstGeom>
          <a:noFill/>
          <a:ln>
            <a:solidFill>
              <a:srgbClr val="C00000"/>
            </a:solidFill>
          </a:ln>
        </p:spPr>
      </p:pic>
      <p:pic>
        <p:nvPicPr>
          <p:cNvPr id="23555" name="Picture 3" descr="C:\Documents and Settings\admin\Desktop\zen stories\images (7).jpg"/>
          <p:cNvPicPr>
            <a:picLocks noChangeAspect="1" noChangeArrowheads="1"/>
          </p:cNvPicPr>
          <p:nvPr/>
        </p:nvPicPr>
        <p:blipFill>
          <a:blip r:embed="rId3"/>
          <a:srcRect/>
          <a:stretch>
            <a:fillRect/>
          </a:stretch>
        </p:blipFill>
        <p:spPr bwMode="auto">
          <a:xfrm>
            <a:off x="3276600" y="1905000"/>
            <a:ext cx="2495550" cy="1828800"/>
          </a:xfrm>
          <a:prstGeom prst="rect">
            <a:avLst/>
          </a:prstGeom>
          <a:noFill/>
        </p:spPr>
      </p:pic>
      <p:pic>
        <p:nvPicPr>
          <p:cNvPr id="23556" name="Picture 4" descr="C:\Documents and Settings\admin\Desktop\zen stories\images (9).jpg"/>
          <p:cNvPicPr>
            <a:picLocks noChangeAspect="1" noChangeArrowheads="1"/>
          </p:cNvPicPr>
          <p:nvPr/>
        </p:nvPicPr>
        <p:blipFill>
          <a:blip r:embed="rId4"/>
          <a:srcRect/>
          <a:stretch>
            <a:fillRect/>
          </a:stretch>
        </p:blipFill>
        <p:spPr bwMode="auto">
          <a:xfrm>
            <a:off x="6400800" y="228600"/>
            <a:ext cx="2562225" cy="1781175"/>
          </a:xfrm>
          <a:prstGeom prst="rect">
            <a:avLst/>
          </a:prstGeom>
          <a:noFill/>
        </p:spPr>
      </p:pic>
      <p:pic>
        <p:nvPicPr>
          <p:cNvPr id="23557" name="Picture 5" descr="C:\Documents and Settings\admin\Desktop\zen stories\download.jpg"/>
          <p:cNvPicPr>
            <a:picLocks noChangeAspect="1" noChangeArrowheads="1"/>
          </p:cNvPicPr>
          <p:nvPr/>
        </p:nvPicPr>
        <p:blipFill>
          <a:blip r:embed="rId5"/>
          <a:srcRect/>
          <a:stretch>
            <a:fillRect/>
          </a:stretch>
        </p:blipFill>
        <p:spPr bwMode="auto">
          <a:xfrm>
            <a:off x="6324600" y="4572000"/>
            <a:ext cx="2628900" cy="1743075"/>
          </a:xfrm>
          <a:prstGeom prst="rect">
            <a:avLst/>
          </a:prstGeom>
          <a:noFill/>
        </p:spPr>
      </p:pic>
      <p:pic>
        <p:nvPicPr>
          <p:cNvPr id="23558" name="Picture 6" descr="C:\Documents and Settings\admin\Desktop\zen stories\download (2).jpg"/>
          <p:cNvPicPr>
            <a:picLocks noChangeAspect="1" noChangeArrowheads="1"/>
          </p:cNvPicPr>
          <p:nvPr/>
        </p:nvPicPr>
        <p:blipFill>
          <a:blip r:embed="rId6"/>
          <a:srcRect/>
          <a:stretch>
            <a:fillRect/>
          </a:stretch>
        </p:blipFill>
        <p:spPr bwMode="auto">
          <a:xfrm>
            <a:off x="3200400" y="4800600"/>
            <a:ext cx="2581275" cy="1771650"/>
          </a:xfrm>
          <a:prstGeom prst="rect">
            <a:avLst/>
          </a:prstGeom>
          <a:noFill/>
        </p:spPr>
      </p:pic>
      <p:pic>
        <p:nvPicPr>
          <p:cNvPr id="23559" name="Picture 7" descr="C:\Documents and Settings\admin\Desktop\zen stories\images.jpg"/>
          <p:cNvPicPr>
            <a:picLocks noChangeAspect="1" noChangeArrowheads="1"/>
          </p:cNvPicPr>
          <p:nvPr/>
        </p:nvPicPr>
        <p:blipFill>
          <a:blip r:embed="rId7"/>
          <a:srcRect/>
          <a:stretch>
            <a:fillRect/>
          </a:stretch>
        </p:blipFill>
        <p:spPr bwMode="auto">
          <a:xfrm>
            <a:off x="0" y="4876800"/>
            <a:ext cx="2590800" cy="1676400"/>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C:\Documents and Settings\admin\Desktop\zen stories\images (2).jpg"/>
          <p:cNvPicPr>
            <a:picLocks noChangeAspect="1" noChangeArrowheads="1"/>
          </p:cNvPicPr>
          <p:nvPr/>
        </p:nvPicPr>
        <p:blipFill>
          <a:blip r:embed="rId2"/>
          <a:srcRect/>
          <a:stretch>
            <a:fillRect/>
          </a:stretch>
        </p:blipFill>
        <p:spPr bwMode="auto">
          <a:xfrm>
            <a:off x="3124200" y="2638424"/>
            <a:ext cx="2895600" cy="1704975"/>
          </a:xfrm>
          <a:prstGeom prst="rect">
            <a:avLst/>
          </a:prstGeom>
          <a:noFill/>
          <a:ln>
            <a:solidFill>
              <a:srgbClr val="C00000"/>
            </a:solidFill>
          </a:ln>
        </p:spPr>
      </p:pic>
      <p:pic>
        <p:nvPicPr>
          <p:cNvPr id="25603" name="Picture 3" descr="C:\Documents and Settings\admin\Desktop\zen stories\images (4).jpg"/>
          <p:cNvPicPr>
            <a:picLocks noChangeAspect="1" noChangeArrowheads="1"/>
          </p:cNvPicPr>
          <p:nvPr/>
        </p:nvPicPr>
        <p:blipFill>
          <a:blip r:embed="rId3"/>
          <a:srcRect/>
          <a:stretch>
            <a:fillRect/>
          </a:stretch>
        </p:blipFill>
        <p:spPr bwMode="auto">
          <a:xfrm>
            <a:off x="152400" y="228600"/>
            <a:ext cx="2895600" cy="2390775"/>
          </a:xfrm>
          <a:prstGeom prst="rect">
            <a:avLst/>
          </a:prstGeom>
          <a:noFill/>
          <a:ln>
            <a:solidFill>
              <a:srgbClr val="C00000"/>
            </a:solidFill>
          </a:ln>
        </p:spPr>
      </p:pic>
      <p:pic>
        <p:nvPicPr>
          <p:cNvPr id="25604" name="Picture 4" descr="C:\Documents and Settings\admin\Desktop\zen stories\images (6).jpg"/>
          <p:cNvPicPr>
            <a:picLocks noChangeAspect="1" noChangeArrowheads="1"/>
          </p:cNvPicPr>
          <p:nvPr/>
        </p:nvPicPr>
        <p:blipFill>
          <a:blip r:embed="rId4"/>
          <a:srcRect/>
          <a:stretch>
            <a:fillRect/>
          </a:stretch>
        </p:blipFill>
        <p:spPr bwMode="auto">
          <a:xfrm>
            <a:off x="5791200" y="304800"/>
            <a:ext cx="3000375" cy="2209800"/>
          </a:xfrm>
          <a:prstGeom prst="rect">
            <a:avLst/>
          </a:prstGeom>
          <a:noFill/>
          <a:ln>
            <a:solidFill>
              <a:srgbClr val="C00000"/>
            </a:solidFill>
          </a:ln>
        </p:spPr>
      </p:pic>
      <p:pic>
        <p:nvPicPr>
          <p:cNvPr id="25605" name="Picture 5" descr="C:\Documents and Settings\admin\Desktop\zen stories\images (8).jpg"/>
          <p:cNvPicPr>
            <a:picLocks noChangeAspect="1" noChangeArrowheads="1"/>
          </p:cNvPicPr>
          <p:nvPr/>
        </p:nvPicPr>
        <p:blipFill>
          <a:blip r:embed="rId5"/>
          <a:srcRect/>
          <a:stretch>
            <a:fillRect/>
          </a:stretch>
        </p:blipFill>
        <p:spPr bwMode="auto">
          <a:xfrm>
            <a:off x="6096000" y="4419600"/>
            <a:ext cx="2895600" cy="2286000"/>
          </a:xfrm>
          <a:prstGeom prst="rect">
            <a:avLst/>
          </a:prstGeom>
          <a:noFill/>
          <a:ln>
            <a:solidFill>
              <a:srgbClr val="C00000"/>
            </a:solidFill>
          </a:ln>
        </p:spPr>
      </p:pic>
      <p:pic>
        <p:nvPicPr>
          <p:cNvPr id="25606" name="Picture 6" descr="C:\Documents and Settings\admin\Desktop\zen stories\download (4).jpg"/>
          <p:cNvPicPr>
            <a:picLocks noChangeAspect="1" noChangeArrowheads="1"/>
          </p:cNvPicPr>
          <p:nvPr/>
        </p:nvPicPr>
        <p:blipFill>
          <a:blip r:embed="rId6"/>
          <a:srcRect/>
          <a:stretch>
            <a:fillRect/>
          </a:stretch>
        </p:blipFill>
        <p:spPr bwMode="auto">
          <a:xfrm>
            <a:off x="228600" y="4419600"/>
            <a:ext cx="2943225" cy="2209800"/>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52400"/>
            <a:ext cx="9144000" cy="6278642"/>
          </a:xfrm>
          <a:prstGeom prst="rect">
            <a:avLst/>
          </a:prstGeom>
          <a:solidFill>
            <a:srgbClr val="FFFFCC"/>
          </a:solidFill>
          <a:ln>
            <a:solidFill>
              <a:srgbClr val="0000CC"/>
            </a:solidFill>
          </a:ln>
        </p:spPr>
        <p:txBody>
          <a:bodyPr wrap="square" rtlCol="0">
            <a:spAutoFit/>
          </a:bodyPr>
          <a:lstStyle/>
          <a:p>
            <a:pPr fontAlgn="base"/>
            <a:r>
              <a:rPr lang="en-US" sz="2400" i="1" dirty="0" smtClean="0">
                <a:solidFill>
                  <a:srgbClr val="C00000"/>
                </a:solidFill>
                <a:latin typeface="Times New Roman" pitchFamily="18" charset="0"/>
                <a:cs typeface="Times New Roman" pitchFamily="18" charset="0"/>
              </a:rPr>
              <a:t>Zen is not some kind of excitement, but concentration on our usual everyday routine.” </a:t>
            </a:r>
            <a:r>
              <a:rPr lang="en-US" sz="2400" b="1" i="1" dirty="0" smtClean="0">
                <a:solidFill>
                  <a:srgbClr val="C00000"/>
                </a:solidFill>
                <a:latin typeface="Times New Roman" pitchFamily="18" charset="0"/>
                <a:cs typeface="Times New Roman" pitchFamily="18" charset="0"/>
              </a:rPr>
              <a:t>– </a:t>
            </a:r>
            <a:r>
              <a:rPr lang="en-US" sz="2400" b="1" i="1" dirty="0" err="1" smtClean="0">
                <a:solidFill>
                  <a:srgbClr val="C00000"/>
                </a:solidFill>
                <a:latin typeface="Times New Roman" pitchFamily="18" charset="0"/>
                <a:cs typeface="Times New Roman" pitchFamily="18" charset="0"/>
              </a:rPr>
              <a:t>Shunryu</a:t>
            </a:r>
            <a:r>
              <a:rPr lang="en-US" sz="2400" b="1" i="1" dirty="0" smtClean="0">
                <a:solidFill>
                  <a:srgbClr val="C00000"/>
                </a:solidFill>
                <a:latin typeface="Times New Roman" pitchFamily="18" charset="0"/>
                <a:cs typeface="Times New Roman" pitchFamily="18" charset="0"/>
              </a:rPr>
              <a:t> Suzuki</a:t>
            </a:r>
          </a:p>
          <a:p>
            <a:pPr fontAlgn="base"/>
            <a:endParaRPr lang="en-US" sz="2400" i="1" dirty="0" smtClean="0">
              <a:solidFill>
                <a:srgbClr val="C00000"/>
              </a:solidFill>
              <a:latin typeface="Times New Roman" pitchFamily="18" charset="0"/>
              <a:cs typeface="Times New Roman" pitchFamily="18" charset="0"/>
            </a:endParaRPr>
          </a:p>
          <a:p>
            <a:pPr fontAlgn="base"/>
            <a:r>
              <a:rPr lang="en-US" sz="2400" b="1" dirty="0" smtClean="0">
                <a:solidFill>
                  <a:srgbClr val="C00000"/>
                </a:solidFill>
                <a:latin typeface="Times New Roman" pitchFamily="18" charset="0"/>
                <a:cs typeface="Times New Roman" pitchFamily="18" charset="0"/>
              </a:rPr>
              <a:t>Do one thing at a time</a:t>
            </a:r>
            <a:r>
              <a:rPr lang="en-US" sz="2400" dirty="0" smtClean="0">
                <a:solidFill>
                  <a:srgbClr val="C00000"/>
                </a:solidFill>
                <a:latin typeface="Times New Roman" pitchFamily="18" charset="0"/>
                <a:cs typeface="Times New Roman" pitchFamily="18" charset="0"/>
              </a:rPr>
              <a:t>. </a:t>
            </a:r>
            <a:r>
              <a:rPr lang="en-US" sz="2400" b="1" dirty="0" smtClean="0">
                <a:solidFill>
                  <a:srgbClr val="C00000"/>
                </a:solidFill>
                <a:latin typeface="Times New Roman" pitchFamily="18" charset="0"/>
                <a:cs typeface="Times New Roman" pitchFamily="18" charset="0"/>
              </a:rPr>
              <a:t>Do it completely.</a:t>
            </a:r>
            <a:endParaRPr lang="en-US" sz="2400" dirty="0" smtClean="0">
              <a:solidFill>
                <a:srgbClr val="C00000"/>
              </a:solidFill>
              <a:latin typeface="Times New Roman" pitchFamily="18" charset="0"/>
              <a:cs typeface="Times New Roman" pitchFamily="18" charset="0"/>
            </a:endParaRPr>
          </a:p>
          <a:p>
            <a:pPr fontAlgn="base"/>
            <a:r>
              <a:rPr lang="en-US" sz="2400" b="1" dirty="0" smtClean="0">
                <a:solidFill>
                  <a:srgbClr val="C00000"/>
                </a:solidFill>
                <a:latin typeface="Times New Roman" pitchFamily="18" charset="0"/>
                <a:cs typeface="Times New Roman" pitchFamily="18" charset="0"/>
              </a:rPr>
              <a:t>Do less</a:t>
            </a:r>
            <a:r>
              <a:rPr lang="en-US" sz="2400" dirty="0" smtClean="0">
                <a:solidFill>
                  <a:srgbClr val="C00000"/>
                </a:solidFill>
                <a:latin typeface="Times New Roman" pitchFamily="18" charset="0"/>
                <a:cs typeface="Times New Roman" pitchFamily="18" charset="0"/>
              </a:rPr>
              <a:t>. </a:t>
            </a:r>
          </a:p>
          <a:p>
            <a:pPr fontAlgn="base"/>
            <a:r>
              <a:rPr lang="en-US" sz="2400" b="1" dirty="0" smtClean="0">
                <a:solidFill>
                  <a:srgbClr val="C00000"/>
                </a:solidFill>
                <a:latin typeface="Times New Roman" pitchFamily="18" charset="0"/>
                <a:cs typeface="Times New Roman" pitchFamily="18" charset="0"/>
              </a:rPr>
              <a:t>Put space between things</a:t>
            </a:r>
            <a:r>
              <a:rPr lang="en-US" sz="2400" dirty="0" smtClean="0">
                <a:solidFill>
                  <a:srgbClr val="C00000"/>
                </a:solidFill>
                <a:latin typeface="Times New Roman" pitchFamily="18" charset="0"/>
                <a:cs typeface="Times New Roman" pitchFamily="18" charset="0"/>
              </a:rPr>
              <a:t>. </a:t>
            </a:r>
          </a:p>
          <a:p>
            <a:pPr fontAlgn="base"/>
            <a:r>
              <a:rPr lang="en-US" sz="2400" b="1" dirty="0" smtClean="0">
                <a:solidFill>
                  <a:srgbClr val="C00000"/>
                </a:solidFill>
                <a:latin typeface="Times New Roman" pitchFamily="18" charset="0"/>
                <a:cs typeface="Times New Roman" pitchFamily="18" charset="0"/>
              </a:rPr>
              <a:t>Develop rituals</a:t>
            </a:r>
            <a:endParaRPr lang="en-US" sz="2400" dirty="0" smtClean="0">
              <a:solidFill>
                <a:srgbClr val="C00000"/>
              </a:solidFill>
              <a:latin typeface="Times New Roman" pitchFamily="18" charset="0"/>
              <a:cs typeface="Times New Roman" pitchFamily="18" charset="0"/>
            </a:endParaRPr>
          </a:p>
          <a:p>
            <a:pPr fontAlgn="base"/>
            <a:r>
              <a:rPr lang="en-US" sz="2400" b="1" dirty="0" smtClean="0">
                <a:solidFill>
                  <a:srgbClr val="C00000"/>
                </a:solidFill>
                <a:latin typeface="Times New Roman" pitchFamily="18" charset="0"/>
                <a:cs typeface="Times New Roman" pitchFamily="18" charset="0"/>
              </a:rPr>
              <a:t>Designate time for certain things</a:t>
            </a:r>
            <a:r>
              <a:rPr lang="en-US" sz="2400" dirty="0" smtClean="0">
                <a:solidFill>
                  <a:srgbClr val="C00000"/>
                </a:solidFill>
                <a:latin typeface="Times New Roman" pitchFamily="18" charset="0"/>
                <a:cs typeface="Times New Roman" pitchFamily="18" charset="0"/>
              </a:rPr>
              <a:t>. </a:t>
            </a:r>
          </a:p>
          <a:p>
            <a:pPr fontAlgn="base"/>
            <a:r>
              <a:rPr lang="en-US" sz="2400" b="1" dirty="0" smtClean="0">
                <a:solidFill>
                  <a:srgbClr val="C00000"/>
                </a:solidFill>
                <a:latin typeface="Times New Roman" pitchFamily="18" charset="0"/>
                <a:cs typeface="Times New Roman" pitchFamily="18" charset="0"/>
              </a:rPr>
              <a:t>Devote time to sitting</a:t>
            </a:r>
            <a:r>
              <a:rPr lang="en-US" sz="2400" dirty="0" smtClean="0">
                <a:solidFill>
                  <a:srgbClr val="C00000"/>
                </a:solidFill>
                <a:latin typeface="Times New Roman" pitchFamily="18" charset="0"/>
                <a:cs typeface="Times New Roman" pitchFamily="18" charset="0"/>
              </a:rPr>
              <a:t>. </a:t>
            </a:r>
          </a:p>
          <a:p>
            <a:pPr fontAlgn="base"/>
            <a:r>
              <a:rPr lang="en-US" sz="2400" b="1" dirty="0" smtClean="0">
                <a:solidFill>
                  <a:srgbClr val="C00000"/>
                </a:solidFill>
                <a:latin typeface="Times New Roman" pitchFamily="18" charset="0"/>
                <a:cs typeface="Times New Roman" pitchFamily="18" charset="0"/>
              </a:rPr>
              <a:t>Smile and serve others</a:t>
            </a:r>
            <a:r>
              <a:rPr lang="en-US" sz="2400" dirty="0" smtClean="0">
                <a:solidFill>
                  <a:srgbClr val="C00000"/>
                </a:solidFill>
                <a:latin typeface="Times New Roman" pitchFamily="18" charset="0"/>
                <a:cs typeface="Times New Roman" pitchFamily="18" charset="0"/>
              </a:rPr>
              <a:t>. </a:t>
            </a:r>
          </a:p>
          <a:p>
            <a:pPr fontAlgn="base"/>
            <a:r>
              <a:rPr lang="en-US" sz="2400" b="1" dirty="0" smtClean="0">
                <a:solidFill>
                  <a:srgbClr val="C00000"/>
                </a:solidFill>
                <a:latin typeface="Times New Roman" pitchFamily="18" charset="0"/>
                <a:cs typeface="Times New Roman" pitchFamily="18" charset="0"/>
              </a:rPr>
              <a:t>Make cleaning and cooking become meditation</a:t>
            </a:r>
            <a:r>
              <a:rPr lang="en-US" sz="2400" dirty="0" smtClean="0">
                <a:solidFill>
                  <a:srgbClr val="C00000"/>
                </a:solidFill>
                <a:latin typeface="Times New Roman" pitchFamily="18" charset="0"/>
                <a:cs typeface="Times New Roman" pitchFamily="18" charset="0"/>
              </a:rPr>
              <a:t>. </a:t>
            </a:r>
          </a:p>
          <a:p>
            <a:pPr fontAlgn="base"/>
            <a:r>
              <a:rPr lang="en-US" sz="2400" b="1" dirty="0" smtClean="0">
                <a:solidFill>
                  <a:srgbClr val="C00000"/>
                </a:solidFill>
                <a:latin typeface="Times New Roman" pitchFamily="18" charset="0"/>
                <a:cs typeface="Times New Roman" pitchFamily="18" charset="0"/>
              </a:rPr>
              <a:t>Think about what is necessary</a:t>
            </a:r>
            <a:endParaRPr lang="en-US" sz="2400" dirty="0" smtClean="0">
              <a:solidFill>
                <a:srgbClr val="C00000"/>
              </a:solidFill>
              <a:latin typeface="Times New Roman" pitchFamily="18" charset="0"/>
              <a:cs typeface="Times New Roman" pitchFamily="18" charset="0"/>
            </a:endParaRPr>
          </a:p>
          <a:p>
            <a:pPr fontAlgn="base"/>
            <a:r>
              <a:rPr lang="en-US" sz="2400" b="1" dirty="0" smtClean="0">
                <a:solidFill>
                  <a:srgbClr val="C00000"/>
                </a:solidFill>
                <a:latin typeface="Times New Roman" pitchFamily="18" charset="0"/>
                <a:cs typeface="Times New Roman" pitchFamily="18" charset="0"/>
              </a:rPr>
              <a:t>Live simply</a:t>
            </a:r>
          </a:p>
          <a:p>
            <a:pPr fontAlgn="base"/>
            <a:endParaRPr lang="en-US" sz="2400" dirty="0" smtClean="0">
              <a:solidFill>
                <a:srgbClr val="C00000"/>
              </a:solidFill>
              <a:latin typeface="Times New Roman" pitchFamily="18" charset="0"/>
              <a:cs typeface="Times New Roman" pitchFamily="18" charset="0"/>
            </a:endParaRPr>
          </a:p>
          <a:p>
            <a:pPr fontAlgn="base"/>
            <a:r>
              <a:rPr lang="en-US" sz="2400" i="1" dirty="0" smtClean="0">
                <a:solidFill>
                  <a:srgbClr val="C00000"/>
                </a:solidFill>
                <a:latin typeface="Times New Roman" pitchFamily="18" charset="0"/>
                <a:cs typeface="Times New Roman" pitchFamily="18" charset="0"/>
              </a:rPr>
              <a:t>“Before enlightenment chop wood and carry water. After enlightenment, chop wood and carry water.” </a:t>
            </a:r>
            <a:r>
              <a:rPr lang="en-US" sz="2400" b="1" i="1" dirty="0" smtClean="0">
                <a:solidFill>
                  <a:srgbClr val="C00000"/>
                </a:solidFill>
                <a:latin typeface="Times New Roman" pitchFamily="18" charset="0"/>
                <a:cs typeface="Times New Roman" pitchFamily="18" charset="0"/>
              </a:rPr>
              <a:t>– Wu Li</a:t>
            </a:r>
            <a:endParaRPr lang="en-US" sz="2400" i="1" dirty="0" smtClean="0">
              <a:solidFill>
                <a:srgbClr val="C00000"/>
              </a:solidFill>
              <a:latin typeface="Times New Roman" pitchFamily="18" charset="0"/>
              <a:cs typeface="Times New Roman" pitchFamily="18" charset="0"/>
            </a:endParaRP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838200"/>
            <a:ext cx="8763000" cy="5262979"/>
          </a:xfrm>
          <a:prstGeom prst="rect">
            <a:avLst/>
          </a:prstGeom>
          <a:solidFill>
            <a:srgbClr val="FFFFCC"/>
          </a:solidFill>
          <a:ln>
            <a:solidFill>
              <a:srgbClr val="C00000"/>
            </a:solidFill>
          </a:ln>
        </p:spPr>
        <p:txBody>
          <a:bodyPr wrap="square" rtlCol="0">
            <a:spAutoFit/>
          </a:bodyPr>
          <a:lstStyle/>
          <a:p>
            <a:pPr fontAlgn="ctr"/>
            <a:r>
              <a:rPr lang="en-US" sz="2400" dirty="0" smtClean="0">
                <a:solidFill>
                  <a:srgbClr val="0000CC"/>
                </a:solidFill>
                <a:latin typeface="Arial Unicode MS" pitchFamily="34" charset="-128"/>
                <a:ea typeface="Arial Unicode MS" pitchFamily="34" charset="-128"/>
                <a:cs typeface="Arial Unicode MS" pitchFamily="34" charset="-128"/>
              </a:rPr>
              <a:t>– </a:t>
            </a:r>
            <a:r>
              <a:rPr lang="hi-IN" sz="2400" dirty="0" smtClean="0">
                <a:solidFill>
                  <a:srgbClr val="0000CC"/>
                </a:solidFill>
                <a:latin typeface="Arial Unicode MS" pitchFamily="34" charset="-128"/>
                <a:ea typeface="Arial Unicode MS" pitchFamily="34" charset="-128"/>
                <a:cs typeface="Arial Unicode MS" pitchFamily="34" charset="-128"/>
              </a:rPr>
              <a:t>एक कप चाय </a:t>
            </a:r>
          </a:p>
          <a:p>
            <a:pPr fontAlgn="ctr"/>
            <a:r>
              <a:rPr lang="hi-IN" sz="2400" dirty="0" smtClean="0">
                <a:solidFill>
                  <a:srgbClr val="0000CC"/>
                </a:solidFill>
                <a:latin typeface="Arial Unicode MS" pitchFamily="34" charset="-128"/>
                <a:ea typeface="Arial Unicode MS" pitchFamily="34" charset="-128"/>
                <a:cs typeface="Arial Unicode MS" pitchFamily="34" charset="-128"/>
              </a:rPr>
              <a:t>नैन -इन  , एक  जापानी  जेन  मास्टर  थे . एक  बार  एक  प्रोफ़ेसर  उनसे  जेन  के  बारे  में  कुछ  पूछने  आये  , पर  पूछने  से  ज्यादा  वो  खुद  इस  बारे  में  बताने  में  मग्न  हो  गए .</a:t>
            </a:r>
          </a:p>
          <a:p>
            <a:pPr fontAlgn="ctr"/>
            <a:r>
              <a:rPr lang="hi-IN" sz="2400" dirty="0" smtClean="0">
                <a:solidFill>
                  <a:srgbClr val="0000CC"/>
                </a:solidFill>
                <a:latin typeface="Arial Unicode MS" pitchFamily="34" charset="-128"/>
                <a:ea typeface="Arial Unicode MS" pitchFamily="34" charset="-128"/>
                <a:cs typeface="Arial Unicode MS" pitchFamily="34" charset="-128"/>
              </a:rPr>
              <a:t>मास्टर  ने  प्रोफ़ेसर  के  लिए  चाय  मंगाई , और   केतली  से  कप  में  चाय  डालने  लगे , प्रोफ़ेसर  अभी  भी  अपनी  बात  करते  जा रहा  था  की  तभी  उसने  देखा  की  कप  भर  जाने  के  बाद  भी  मास्टर  उसमे  चाय  डालते  जा  रहे  हैं , और  चाय  जमीन  पर  गिरे जा  रही  है .</a:t>
            </a:r>
          </a:p>
          <a:p>
            <a:pPr fontAlgn="ctr"/>
            <a:r>
              <a:rPr lang="hi-IN" sz="2400" dirty="0" smtClean="0">
                <a:solidFill>
                  <a:srgbClr val="0000CC"/>
                </a:solidFill>
                <a:latin typeface="Arial Unicode MS" pitchFamily="34" charset="-128"/>
                <a:ea typeface="Arial Unicode MS" pitchFamily="34" charset="-128"/>
                <a:cs typeface="Arial Unicode MS" pitchFamily="34" charset="-128"/>
              </a:rPr>
              <a:t>“ यह  कप  भर  चुका  है  , अब  इसमें  और  चाय  नहीं  आ  सकती  .”, प्रोफ़ेसर  ने  मास्टर  को  रोकते  हुए  कहा .</a:t>
            </a:r>
          </a:p>
          <a:p>
            <a:pPr fontAlgn="ctr"/>
            <a:r>
              <a:rPr lang="hi-IN" sz="2400" dirty="0" smtClean="0">
                <a:solidFill>
                  <a:srgbClr val="0000CC"/>
                </a:solidFill>
                <a:latin typeface="Arial Unicode MS" pitchFamily="34" charset="-128"/>
                <a:ea typeface="Arial Unicode MS" pitchFamily="34" charset="-128"/>
                <a:cs typeface="Arial Unicode MS" pitchFamily="34" charset="-128"/>
              </a:rPr>
              <a:t>“इस  कप  की तरह  तुम  भी  अपने  विचारों  और  ख़यालों  से  भरे  हुए  हो  . भला  जब  तक  तुम  अपना  कप  खाली  नहीं  करते  मैं  तुम्हे  जेन  कैसे  दिखा  सकता  हूँ ?” , मास्टर  ने  उत्तर  दिया .</a:t>
            </a:r>
            <a:endParaRPr lang="en-US" sz="2400" dirty="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762000"/>
            <a:ext cx="8763000" cy="5447645"/>
          </a:xfrm>
          <a:prstGeom prst="rect">
            <a:avLst/>
          </a:prstGeom>
          <a:solidFill>
            <a:srgbClr val="FFFFCC"/>
          </a:solidFill>
          <a:ln>
            <a:solidFill>
              <a:srgbClr val="0000CC"/>
            </a:solidFill>
          </a:ln>
        </p:spPr>
        <p:txBody>
          <a:bodyPr wrap="square" rtlCol="0">
            <a:spAutoFit/>
          </a:bodyPr>
          <a:lstStyle/>
          <a:p>
            <a:pPr fontAlgn="ctr"/>
            <a:r>
              <a:rPr lang="hi-IN" sz="2400" b="1" dirty="0" smtClean="0">
                <a:solidFill>
                  <a:srgbClr val="FF0000"/>
                </a:solidFill>
                <a:latin typeface="Arial Unicode MS" pitchFamily="34" charset="-128"/>
                <a:ea typeface="Arial Unicode MS" pitchFamily="34" charset="-128"/>
                <a:cs typeface="Arial Unicode MS" pitchFamily="34" charset="-128"/>
              </a:rPr>
              <a:t>शाम के वक्त दो बौद्ध भिक्षुक आश्रम को लौट रहे थे . अभी-अभी बारिश हुई थी और सड़क पर जगह जगह पानी लगा हुआ था . चलते चलते उन्होंने देखा की एक खूबसूरत नवयुवती सड़क पार करने की कोशिश कर रही है पर पानी अधिक होने की वजह से ऐसा नहीं कर पा रही है . दोनों में से बड़ा बौद्ध भिक्षुक युवती के पास गया और उसे उठा कर सड़क की दूसरी और ले आया . इसके बाद वह अपने साथी के साथ आश्रम को चल दिया .</a:t>
            </a:r>
          </a:p>
          <a:p>
            <a:pPr fontAlgn="ctr"/>
            <a:r>
              <a:rPr lang="hi-IN" sz="2400" b="1" dirty="0" smtClean="0">
                <a:solidFill>
                  <a:srgbClr val="FF0000"/>
                </a:solidFill>
                <a:latin typeface="Arial Unicode MS" pitchFamily="34" charset="-128"/>
                <a:ea typeface="Arial Unicode MS" pitchFamily="34" charset="-128"/>
                <a:cs typeface="Arial Unicode MS" pitchFamily="34" charset="-128"/>
              </a:rPr>
              <a:t>शाम को छोटा बौद्ध भिक्षुक बड़े वाले के पास पहुंचा और बोला , “ भाई , भिक्षुक होने के नाते हम किसी औरत को नहीं छू सकते ?”</a:t>
            </a:r>
          </a:p>
          <a:p>
            <a:pPr fontAlgn="ctr"/>
            <a:r>
              <a:rPr lang="hi-IN" sz="2400" b="1" dirty="0" smtClean="0">
                <a:solidFill>
                  <a:srgbClr val="FF0000"/>
                </a:solidFill>
                <a:latin typeface="Arial Unicode MS" pitchFamily="34" charset="-128"/>
                <a:ea typeface="Arial Unicode MS" pitchFamily="34" charset="-128"/>
                <a:cs typeface="Arial Unicode MS" pitchFamily="34" charset="-128"/>
              </a:rPr>
              <a:t>“हाँ ” , बड़े ने उत्तर दिया .</a:t>
            </a:r>
          </a:p>
          <a:p>
            <a:pPr fontAlgn="ctr"/>
            <a:r>
              <a:rPr lang="hi-IN" sz="2400" b="1" dirty="0" smtClean="0">
                <a:solidFill>
                  <a:srgbClr val="FF0000"/>
                </a:solidFill>
                <a:latin typeface="Arial Unicode MS" pitchFamily="34" charset="-128"/>
                <a:ea typeface="Arial Unicode MS" pitchFamily="34" charset="-128"/>
                <a:cs typeface="Arial Unicode MS" pitchFamily="34" charset="-128"/>
              </a:rPr>
              <a:t>तब छोटे ने पुनः पूछा , “ लेकिन आपने तो उस नवयुवती को अपनी गोद में उठाया था ?”</a:t>
            </a:r>
          </a:p>
          <a:p>
            <a:pPr fontAlgn="ctr"/>
            <a:r>
              <a:rPr lang="hi-IN" sz="2400" b="1" dirty="0" smtClean="0">
                <a:solidFill>
                  <a:srgbClr val="FF0000"/>
                </a:solidFill>
                <a:latin typeface="Arial Unicode MS" pitchFamily="34" charset="-128"/>
                <a:ea typeface="Arial Unicode MS" pitchFamily="34" charset="-128"/>
                <a:cs typeface="Arial Unicode MS" pitchFamily="34" charset="-128"/>
              </a:rPr>
              <a:t>यह सुन बड़ा बौद्ध भिक्षुक मुस्कुराते हुए बोला, “ मैंने तो उसे सड़क की दूसरी और छोड़ दिया था , पर तुम अभी भी उसे उठाये हुए हो .</a:t>
            </a:r>
          </a:p>
          <a:p>
            <a:r>
              <a:rPr lang="hi-IN" dirty="0" smtClean="0"/>
              <a:t/>
            </a:r>
            <a:br>
              <a:rPr lang="hi-IN" dirty="0" smtClean="0"/>
            </a:b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94692"/>
            <a:ext cx="9144000" cy="5786199"/>
          </a:xfrm>
          <a:prstGeom prst="rect">
            <a:avLst/>
          </a:prstGeom>
          <a:solidFill>
            <a:srgbClr val="FFFFCC"/>
          </a:solidFill>
          <a:ln>
            <a:solidFill>
              <a:srgbClr val="0000CC"/>
            </a:solidFill>
          </a:ln>
        </p:spPr>
        <p:txBody>
          <a:bodyPr wrap="square" rtlCol="0">
            <a:spAutoFit/>
          </a:bodyPr>
          <a:lstStyle/>
          <a:p>
            <a:pPr algn="ctr"/>
            <a:r>
              <a:rPr lang="hi-IN" sz="2800" dirty="0" smtClean="0">
                <a:latin typeface="Arial Unicode MS" pitchFamily="34" charset="-128"/>
                <a:ea typeface="Arial Unicode MS" pitchFamily="34" charset="-128"/>
                <a:cs typeface="Arial Unicode MS" pitchFamily="34" charset="-128"/>
              </a:rPr>
              <a:t>मैले कपड़े</a:t>
            </a:r>
          </a:p>
          <a:p>
            <a:pPr algn="ctr"/>
            <a:r>
              <a:rPr lang="hi-IN" dirty="0" smtClean="0">
                <a:latin typeface="Arial Unicode MS" pitchFamily="34" charset="-128"/>
                <a:ea typeface="Arial Unicode MS" pitchFamily="34" charset="-128"/>
                <a:cs typeface="Arial Unicode MS" pitchFamily="34" charset="-128"/>
              </a:rPr>
              <a:t>जापान के ओसाका शहर के निकट किसी गाँवों में एक जेन मास्टर रहते थे। उनकी ख्याति पूरे देश में फैली हुई थी और दूर-दूर से लोग उनसे मिलने और अपनी समस्याओं का समाधान कराने आते थे।</a:t>
            </a:r>
          </a:p>
          <a:p>
            <a:pPr algn="ctr"/>
            <a:r>
              <a:rPr lang="hi-IN" dirty="0" smtClean="0">
                <a:latin typeface="Arial Unicode MS" pitchFamily="34" charset="-128"/>
                <a:ea typeface="Arial Unicode MS" pitchFamily="34" charset="-128"/>
                <a:cs typeface="Arial Unicode MS" pitchFamily="34" charset="-128"/>
              </a:rPr>
              <a:t>एक दिन की बात है मास्टर अपने एक अनुयायी के साथ प्रातः काल सैर कर रहे थे कि अचानक ही एक व्यक्ति उनके पास आया और उन्हें भला-बुरा कहने लगा। उसने पहले मास्टर के लिए बहुत से अपशब्द कहे , पर बावजूद इसके मास्टर मुस्कुराते हुए चलते रहे। मास्टर को ऐसा करता देख वह व्यक्ति और भी क्रोधित हो गया और उनके पूर्वजों तक को अपमानित करने लगा। पर इसके बावजूद मास्टर मुस्कुराते हुए आगे बढ़ते रहे। मास्टर पर अपनी बातों का कोई असर ना होते हुए देख अंततः वह वयक्ति निराश हो गया और उनके रास्ते से हट गया।</a:t>
            </a:r>
          </a:p>
          <a:p>
            <a:pPr algn="ctr"/>
            <a:r>
              <a:rPr lang="hi-IN" dirty="0" smtClean="0">
                <a:latin typeface="Arial Unicode MS" pitchFamily="34" charset="-128"/>
                <a:ea typeface="Arial Unicode MS" pitchFamily="34" charset="-128"/>
                <a:cs typeface="Arial Unicode MS" pitchFamily="34" charset="-128"/>
              </a:rPr>
              <a:t>उस वयक्ति के जाते ही अनुयायी ने आस्चर्य से पुछा ,” मास्टर आपने भला उस दुष्ट की बातों का जवाब क्यों नहीं दिया , और तो और आप मुस्कुराते रहे , क्या आपको उसकी बातों से कोई कष्ट नहीं पहुंचा ?”</a:t>
            </a:r>
          </a:p>
          <a:p>
            <a:pPr algn="ctr"/>
            <a:r>
              <a:rPr lang="hi-IN" dirty="0" smtClean="0">
                <a:latin typeface="Arial Unicode MS" pitchFamily="34" charset="-128"/>
                <a:ea typeface="Arial Unicode MS" pitchFamily="34" charset="-128"/>
                <a:cs typeface="Arial Unicode MS" pitchFamily="34" charset="-128"/>
              </a:rPr>
              <a:t>जेन मास्टर कुछ नहीं बोले और उसे अपने पीछे आने का इशारा किया।</a:t>
            </a:r>
          </a:p>
          <a:p>
            <a:pPr algn="ctr"/>
            <a:r>
              <a:rPr lang="hi-IN" dirty="0" smtClean="0">
                <a:latin typeface="Arial Unicode MS" pitchFamily="34" charset="-128"/>
                <a:ea typeface="Arial Unicode MS" pitchFamily="34" charset="-128"/>
                <a:cs typeface="Arial Unicode MS" pitchFamily="34" charset="-128"/>
              </a:rPr>
              <a:t>कुछ देर चलने के बाद वे मास्टर के कक्ष तक पहुँच गए।</a:t>
            </a:r>
          </a:p>
          <a:p>
            <a:pPr algn="ctr"/>
            <a:r>
              <a:rPr lang="hi-IN" dirty="0" smtClean="0">
                <a:latin typeface="Arial Unicode MS" pitchFamily="34" charset="-128"/>
                <a:ea typeface="Arial Unicode MS" pitchFamily="34" charset="-128"/>
                <a:cs typeface="Arial Unicode MS" pitchFamily="34" charset="-128"/>
              </a:rPr>
              <a:t>मास्टर बोले , ” तुम यहीं रुको मैं अंदर से अभी आया। “</a:t>
            </a:r>
          </a:p>
          <a:p>
            <a:pPr algn="ctr"/>
            <a:r>
              <a:rPr lang="hi-IN" dirty="0" smtClean="0">
                <a:latin typeface="Arial Unicode MS" pitchFamily="34" charset="-128"/>
                <a:ea typeface="Arial Unicode MS" pitchFamily="34" charset="-128"/>
                <a:cs typeface="Arial Unicode MS" pitchFamily="34" charset="-128"/>
              </a:rPr>
              <a:t>मास्टर कुछ देर बाद एक मैले कपड़े लेकर बाहर आये और उसे अनुयायी को थमाते हुए बोले , ” लो अपने कपड़े उतारकर इन्हे धारण कर लो ?”</a:t>
            </a:r>
          </a:p>
          <a:p>
            <a:pPr algn="ctr"/>
            <a:r>
              <a:rPr lang="hi-IN" dirty="0" smtClean="0">
                <a:latin typeface="Arial Unicode MS" pitchFamily="34" charset="-128"/>
                <a:ea typeface="Arial Unicode MS" pitchFamily="34" charset="-128"/>
                <a:cs typeface="Arial Unicode MS" pitchFamily="34" charset="-128"/>
              </a:rPr>
              <a:t>कपड़ों से अजीब सी दुर्गन्ध आ रही थी और अनुयायी ने उन्हें हाथ में लेते ही दूर फेंक दिया।</a:t>
            </a:r>
          </a:p>
          <a:p>
            <a:pPr algn="ctr"/>
            <a:r>
              <a:rPr lang="hi-IN" dirty="0" smtClean="0">
                <a:latin typeface="Arial Unicode MS" pitchFamily="34" charset="-128"/>
                <a:ea typeface="Arial Unicode MS" pitchFamily="34" charset="-128"/>
                <a:cs typeface="Arial Unicode MS" pitchFamily="34" charset="-128"/>
              </a:rPr>
              <a:t>मास्टर बोले , ” क्या हुआ तुम इन मैले कपड़ों को नहीं ग्रहण कर सकते ना ? ठीक इसी तरह मैं भी उस व्यक्ति द्वारा फेंके हुए अपशब्दों को नहीं ग्रहण कर सकता।</a:t>
            </a:r>
          </a:p>
          <a:p>
            <a:pPr algn="ctr"/>
            <a:r>
              <a:rPr lang="hi-IN" dirty="0" smtClean="0">
                <a:latin typeface="Arial Unicode MS" pitchFamily="34" charset="-128"/>
                <a:ea typeface="Arial Unicode MS" pitchFamily="34" charset="-128"/>
                <a:cs typeface="Arial Unicode MS" pitchFamily="34" charset="-128"/>
              </a:rPr>
              <a:t>इतना याद रखो कि यदि तुम किसी के बिना मतलब भला-बुरा कहने पर स्वयं भी क्रोधित हो जाते हो तो इसका अर्थ है कि तुम अपने साफ़-सुथरे वस्त्रों की जगह उसके फेंके फटे-पुराने मैले कपड़ों को धारण कर रहे हो।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207</TotalTime>
  <Words>419</Words>
  <Application>Microsoft Office PowerPoint</Application>
  <PresentationFormat>On-screen Show (4:3)</PresentationFormat>
  <Paragraphs>60</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hp</dc:creator>
  <cp:lastModifiedBy>abc</cp:lastModifiedBy>
  <cp:revision>24</cp:revision>
  <dcterms:created xsi:type="dcterms:W3CDTF">2018-08-30T15:09:57Z</dcterms:created>
  <dcterms:modified xsi:type="dcterms:W3CDTF">2018-09-29T05:41:27Z</dcterms:modified>
</cp:coreProperties>
</file>